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0"/>
  </p:notesMasterIdLst>
  <p:sldIdLst>
    <p:sldId id="256" r:id="rId5"/>
    <p:sldId id="301" r:id="rId6"/>
    <p:sldId id="294" r:id="rId7"/>
    <p:sldId id="297" r:id="rId8"/>
    <p:sldId id="362" r:id="rId9"/>
    <p:sldId id="296" r:id="rId10"/>
    <p:sldId id="263" r:id="rId11"/>
    <p:sldId id="265" r:id="rId12"/>
    <p:sldId id="278" r:id="rId13"/>
    <p:sldId id="279" r:id="rId14"/>
    <p:sldId id="280" r:id="rId15"/>
    <p:sldId id="311" r:id="rId16"/>
    <p:sldId id="281" r:id="rId17"/>
    <p:sldId id="283" r:id="rId18"/>
    <p:sldId id="401" r:id="rId19"/>
    <p:sldId id="284" r:id="rId20"/>
    <p:sldId id="285" r:id="rId21"/>
    <p:sldId id="286" r:id="rId22"/>
    <p:sldId id="290" r:id="rId23"/>
    <p:sldId id="287" r:id="rId24"/>
    <p:sldId id="305" r:id="rId25"/>
    <p:sldId id="288" r:id="rId26"/>
    <p:sldId id="270" r:id="rId27"/>
    <p:sldId id="271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273" r:id="rId36"/>
    <p:sldId id="289" r:id="rId37"/>
    <p:sldId id="310" r:id="rId38"/>
    <p:sldId id="274" r:id="rId39"/>
    <p:sldId id="276" r:id="rId40"/>
    <p:sldId id="306" r:id="rId41"/>
    <p:sldId id="308" r:id="rId42"/>
    <p:sldId id="309" r:id="rId43"/>
    <p:sldId id="420" r:id="rId44"/>
    <p:sldId id="291" r:id="rId45"/>
    <p:sldId id="302" r:id="rId46"/>
    <p:sldId id="446" r:id="rId47"/>
    <p:sldId id="448" r:id="rId48"/>
    <p:sldId id="471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DA" id="{E2F5062E-86A0-4B6D-AEFC-C45B066B11C0}">
          <p14:sldIdLst>
            <p14:sldId id="256"/>
            <p14:sldId id="301"/>
            <p14:sldId id="294"/>
            <p14:sldId id="297"/>
          </p14:sldIdLst>
        </p14:section>
        <p14:section name="THU" id="{2ACAA01D-492E-4FC7-BD6E-D573E1C2697F}">
          <p14:sldIdLst>
            <p14:sldId id="362"/>
            <p14:sldId id="296"/>
            <p14:sldId id="263"/>
            <p14:sldId id="265"/>
          </p14:sldIdLst>
        </p14:section>
        <p14:section name="GDA" id="{4045C608-1043-4A6C-8330-BA463089673A}">
          <p14:sldIdLst>
            <p14:sldId id="278"/>
            <p14:sldId id="279"/>
            <p14:sldId id="280"/>
            <p14:sldId id="311"/>
            <p14:sldId id="281"/>
          </p14:sldIdLst>
        </p14:section>
        <p14:section name="THU" id="{45723EA5-5737-4593-A9BF-D28E1F13B78F}">
          <p14:sldIdLst>
            <p14:sldId id="283"/>
            <p14:sldId id="401"/>
            <p14:sldId id="284"/>
            <p14:sldId id="285"/>
          </p14:sldIdLst>
        </p14:section>
        <p14:section name="GDA" id="{A5931C12-7244-4E8E-8E4E-94978F6CED7D}">
          <p14:sldIdLst>
            <p14:sldId id="286"/>
            <p14:sldId id="290"/>
            <p14:sldId id="287"/>
            <p14:sldId id="305"/>
            <p14:sldId id="288"/>
            <p14:sldId id="270"/>
          </p14:sldIdLst>
        </p14:section>
        <p14:section name="THU" id="{E8E15CDE-5E3A-4D0E-98BF-152788072C17}">
          <p14:sldIdLst>
            <p14:sldId id="271"/>
            <p14:sldId id="413"/>
            <p14:sldId id="414"/>
            <p14:sldId id="415"/>
            <p14:sldId id="416"/>
            <p14:sldId id="417"/>
            <p14:sldId id="418"/>
            <p14:sldId id="419"/>
            <p14:sldId id="273"/>
            <p14:sldId id="289"/>
            <p14:sldId id="310"/>
            <p14:sldId id="274"/>
            <p14:sldId id="276"/>
            <p14:sldId id="306"/>
            <p14:sldId id="308"/>
            <p14:sldId id="309"/>
            <p14:sldId id="420"/>
            <p14:sldId id="291"/>
          </p14:sldIdLst>
        </p14:section>
        <p14:section name="GDA" id="{6D9641B6-28FE-4415-A319-AD2945A0E74C}">
          <p14:sldIdLst>
            <p14:sldId id="302"/>
            <p14:sldId id="446"/>
            <p14:sldId id="448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227"/>
    <a:srgbClr val="15477B"/>
    <a:srgbClr val="D67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2844" autoAdjust="0"/>
  </p:normalViewPr>
  <p:slideViewPr>
    <p:cSldViewPr>
      <p:cViewPr varScale="1">
        <p:scale>
          <a:sx n="91" d="100"/>
          <a:sy n="91" d="100"/>
        </p:scale>
        <p:origin x="21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6BAD3-0C51-47CC-BD3A-BBEC3CD198D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BB9EE4-C396-4B3E-AA01-41A4D292FFB6}">
      <dgm:prSet phldrT="[Texte]" custT="1"/>
      <dgm:spPr>
        <a:solidFill>
          <a:srgbClr val="3BA89A"/>
        </a:solidFill>
      </dgm:spPr>
      <dgm:t>
        <a:bodyPr/>
        <a:lstStyle/>
        <a:p>
          <a:r>
            <a:rPr lang="fr-FR" sz="1800" dirty="0"/>
            <a:t>Ministère TES</a:t>
          </a:r>
        </a:p>
        <a:p>
          <a:r>
            <a:rPr lang="fr-FR" sz="1800" dirty="0"/>
            <a:t>DGEC</a:t>
          </a:r>
        </a:p>
      </dgm:t>
    </dgm:pt>
    <dgm:pt modelId="{69C7F070-54D0-42B0-868F-18450AA738F7}" type="parTrans" cxnId="{94131FAB-D42F-4B5C-AFD6-CB738C8430F3}">
      <dgm:prSet/>
      <dgm:spPr/>
      <dgm:t>
        <a:bodyPr/>
        <a:lstStyle/>
        <a:p>
          <a:endParaRPr lang="fr-FR"/>
        </a:p>
      </dgm:t>
    </dgm:pt>
    <dgm:pt modelId="{FCCBD30C-9E1B-42C8-BF63-D0BD63473F12}" type="sibTrans" cxnId="{94131FAB-D42F-4B5C-AFD6-CB738C8430F3}">
      <dgm:prSet/>
      <dgm:spPr/>
      <dgm:t>
        <a:bodyPr/>
        <a:lstStyle/>
        <a:p>
          <a:endParaRPr lang="fr-FR"/>
        </a:p>
      </dgm:t>
    </dgm:pt>
    <dgm:pt modelId="{B3C1E0E3-51F1-497B-BA71-B1D49FCF258B}">
      <dgm:prSet phldrT="[Texte]"/>
      <dgm:spPr>
        <a:solidFill>
          <a:srgbClr val="3BA89A"/>
        </a:solidFill>
      </dgm:spPr>
      <dgm:t>
        <a:bodyPr/>
        <a:lstStyle/>
        <a:p>
          <a:r>
            <a:rPr lang="fr-FR" dirty="0"/>
            <a:t>ADEME</a:t>
          </a:r>
        </a:p>
      </dgm:t>
    </dgm:pt>
    <dgm:pt modelId="{C65A86C4-B48C-4C28-8F63-44538B8E48AE}" type="parTrans" cxnId="{BCE3E0D9-9707-4DBA-ACBC-4A40DB074789}">
      <dgm:prSet/>
      <dgm:spPr/>
      <dgm:t>
        <a:bodyPr/>
        <a:lstStyle/>
        <a:p>
          <a:endParaRPr lang="fr-FR"/>
        </a:p>
      </dgm:t>
    </dgm:pt>
    <dgm:pt modelId="{BD4219C5-D048-4409-8A24-C10FE50352CF}" type="sibTrans" cxnId="{BCE3E0D9-9707-4DBA-ACBC-4A40DB074789}">
      <dgm:prSet/>
      <dgm:spPr/>
      <dgm:t>
        <a:bodyPr/>
        <a:lstStyle/>
        <a:p>
          <a:endParaRPr lang="fr-FR"/>
        </a:p>
      </dgm:t>
    </dgm:pt>
    <dgm:pt modelId="{6AB36646-4541-4A06-BA27-8C4D2974DE04}">
      <dgm:prSet phldrT="[Texte]"/>
      <dgm:spPr>
        <a:solidFill>
          <a:srgbClr val="3BA89A"/>
        </a:solidFill>
      </dgm:spPr>
      <dgm:t>
        <a:bodyPr/>
        <a:lstStyle/>
        <a:p>
          <a:r>
            <a:rPr lang="fr-FR" dirty="0"/>
            <a:t>ATEE</a:t>
          </a:r>
        </a:p>
      </dgm:t>
    </dgm:pt>
    <dgm:pt modelId="{057F3A79-D0F2-494B-8993-278F9E765AC6}" type="parTrans" cxnId="{3370B34A-BB59-41E2-9122-309BAC8DCC2F}">
      <dgm:prSet/>
      <dgm:spPr/>
      <dgm:t>
        <a:bodyPr/>
        <a:lstStyle/>
        <a:p>
          <a:endParaRPr lang="fr-FR"/>
        </a:p>
      </dgm:t>
    </dgm:pt>
    <dgm:pt modelId="{F85C170E-0D73-4E8C-A999-6B55C64AF60B}" type="sibTrans" cxnId="{3370B34A-BB59-41E2-9122-309BAC8DCC2F}">
      <dgm:prSet/>
      <dgm:spPr/>
      <dgm:t>
        <a:bodyPr/>
        <a:lstStyle/>
        <a:p>
          <a:endParaRPr lang="fr-FR"/>
        </a:p>
      </dgm:t>
    </dgm:pt>
    <dgm:pt modelId="{1497DC8B-F591-4B50-B83A-C2826285277F}" type="pres">
      <dgm:prSet presAssocID="{5A06BAD3-0C51-47CC-BD3A-BBEC3CD198D8}" presName="Name0" presStyleCnt="0">
        <dgm:presLayoutVars>
          <dgm:dir/>
          <dgm:resizeHandles val="exact"/>
        </dgm:presLayoutVars>
      </dgm:prSet>
      <dgm:spPr/>
    </dgm:pt>
    <dgm:pt modelId="{D4976C8C-96D6-461B-A4E0-3D05C26E85C6}" type="pres">
      <dgm:prSet presAssocID="{5A06BAD3-0C51-47CC-BD3A-BBEC3CD198D8}" presName="cycle" presStyleCnt="0"/>
      <dgm:spPr/>
    </dgm:pt>
    <dgm:pt modelId="{42DFB883-A7FD-4B35-9445-D128763B79E7}" type="pres">
      <dgm:prSet presAssocID="{28BB9EE4-C396-4B3E-AA01-41A4D292FFB6}" presName="nodeFirstNode" presStyleLbl="node1" presStyleIdx="0" presStyleCnt="3">
        <dgm:presLayoutVars>
          <dgm:bulletEnabled val="1"/>
        </dgm:presLayoutVars>
      </dgm:prSet>
      <dgm:spPr/>
    </dgm:pt>
    <dgm:pt modelId="{D9633A78-0CC1-4950-9001-31C447A20D45}" type="pres">
      <dgm:prSet presAssocID="{FCCBD30C-9E1B-42C8-BF63-D0BD63473F12}" presName="sibTransFirstNode" presStyleLbl="bgShp" presStyleIdx="0" presStyleCnt="1"/>
      <dgm:spPr/>
    </dgm:pt>
    <dgm:pt modelId="{553E2AFA-F541-41A1-870E-677CE241C9FD}" type="pres">
      <dgm:prSet presAssocID="{B3C1E0E3-51F1-497B-BA71-B1D49FCF258B}" presName="nodeFollowingNodes" presStyleLbl="node1" presStyleIdx="1" presStyleCnt="3">
        <dgm:presLayoutVars>
          <dgm:bulletEnabled val="1"/>
        </dgm:presLayoutVars>
      </dgm:prSet>
      <dgm:spPr/>
    </dgm:pt>
    <dgm:pt modelId="{0133D7C3-28B1-4F77-A05D-BFB4D5114EFD}" type="pres">
      <dgm:prSet presAssocID="{6AB36646-4541-4A06-BA27-8C4D2974DE04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247C0205-5769-40C9-955F-3C204EB22A3A}" type="presOf" srcId="{5A06BAD3-0C51-47CC-BD3A-BBEC3CD198D8}" destId="{1497DC8B-F591-4B50-B83A-C2826285277F}" srcOrd="0" destOrd="0" presId="urn:microsoft.com/office/officeart/2005/8/layout/cycle3"/>
    <dgm:cxn modelId="{570E9661-4A6F-49A6-81AD-B705712D96D9}" type="presOf" srcId="{B3C1E0E3-51F1-497B-BA71-B1D49FCF258B}" destId="{553E2AFA-F541-41A1-870E-677CE241C9FD}" srcOrd="0" destOrd="0" presId="urn:microsoft.com/office/officeart/2005/8/layout/cycle3"/>
    <dgm:cxn modelId="{3370B34A-BB59-41E2-9122-309BAC8DCC2F}" srcId="{5A06BAD3-0C51-47CC-BD3A-BBEC3CD198D8}" destId="{6AB36646-4541-4A06-BA27-8C4D2974DE04}" srcOrd="2" destOrd="0" parTransId="{057F3A79-D0F2-494B-8993-278F9E765AC6}" sibTransId="{F85C170E-0D73-4E8C-A999-6B55C64AF60B}"/>
    <dgm:cxn modelId="{C59B274F-831B-45E9-ADF3-803312932A62}" type="presOf" srcId="{FCCBD30C-9E1B-42C8-BF63-D0BD63473F12}" destId="{D9633A78-0CC1-4950-9001-31C447A20D45}" srcOrd="0" destOrd="0" presId="urn:microsoft.com/office/officeart/2005/8/layout/cycle3"/>
    <dgm:cxn modelId="{27B94B98-8C7E-48F1-98E3-5B5722A031EE}" type="presOf" srcId="{6AB36646-4541-4A06-BA27-8C4D2974DE04}" destId="{0133D7C3-28B1-4F77-A05D-BFB4D5114EFD}" srcOrd="0" destOrd="0" presId="urn:microsoft.com/office/officeart/2005/8/layout/cycle3"/>
    <dgm:cxn modelId="{94131FAB-D42F-4B5C-AFD6-CB738C8430F3}" srcId="{5A06BAD3-0C51-47CC-BD3A-BBEC3CD198D8}" destId="{28BB9EE4-C396-4B3E-AA01-41A4D292FFB6}" srcOrd="0" destOrd="0" parTransId="{69C7F070-54D0-42B0-868F-18450AA738F7}" sibTransId="{FCCBD30C-9E1B-42C8-BF63-D0BD63473F12}"/>
    <dgm:cxn modelId="{BCE3E0D9-9707-4DBA-ACBC-4A40DB074789}" srcId="{5A06BAD3-0C51-47CC-BD3A-BBEC3CD198D8}" destId="{B3C1E0E3-51F1-497B-BA71-B1D49FCF258B}" srcOrd="1" destOrd="0" parTransId="{C65A86C4-B48C-4C28-8F63-44538B8E48AE}" sibTransId="{BD4219C5-D048-4409-8A24-C10FE50352CF}"/>
    <dgm:cxn modelId="{6E2E24DC-FF18-49EB-A1BD-02BFF189F89D}" type="presOf" srcId="{28BB9EE4-C396-4B3E-AA01-41A4D292FFB6}" destId="{42DFB883-A7FD-4B35-9445-D128763B79E7}" srcOrd="0" destOrd="0" presId="urn:microsoft.com/office/officeart/2005/8/layout/cycle3"/>
    <dgm:cxn modelId="{E9885F36-5B35-44CA-B1CB-F7E95371C575}" type="presParOf" srcId="{1497DC8B-F591-4B50-B83A-C2826285277F}" destId="{D4976C8C-96D6-461B-A4E0-3D05C26E85C6}" srcOrd="0" destOrd="0" presId="urn:microsoft.com/office/officeart/2005/8/layout/cycle3"/>
    <dgm:cxn modelId="{11768BCD-6127-4B86-8C03-2E52D788F836}" type="presParOf" srcId="{D4976C8C-96D6-461B-A4E0-3D05C26E85C6}" destId="{42DFB883-A7FD-4B35-9445-D128763B79E7}" srcOrd="0" destOrd="0" presId="urn:microsoft.com/office/officeart/2005/8/layout/cycle3"/>
    <dgm:cxn modelId="{F2C30260-9815-4CFB-BBE1-CD3A6A7CAE88}" type="presParOf" srcId="{D4976C8C-96D6-461B-A4E0-3D05C26E85C6}" destId="{D9633A78-0CC1-4950-9001-31C447A20D45}" srcOrd="1" destOrd="0" presId="urn:microsoft.com/office/officeart/2005/8/layout/cycle3"/>
    <dgm:cxn modelId="{AA156B2C-CCC7-4152-85A8-0C7921E69E17}" type="presParOf" srcId="{D4976C8C-96D6-461B-A4E0-3D05C26E85C6}" destId="{553E2AFA-F541-41A1-870E-677CE241C9FD}" srcOrd="2" destOrd="0" presId="urn:microsoft.com/office/officeart/2005/8/layout/cycle3"/>
    <dgm:cxn modelId="{75362371-7BD5-4436-B1AE-9736EE4A2CBD}" type="presParOf" srcId="{D4976C8C-96D6-461B-A4E0-3D05C26E85C6}" destId="{0133D7C3-28B1-4F77-A05D-BFB4D5114EF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33A78-0CC1-4950-9001-31C447A20D45}">
      <dsp:nvSpPr>
        <dsp:cNvPr id="0" name=""/>
        <dsp:cNvSpPr/>
      </dsp:nvSpPr>
      <dsp:spPr>
        <a:xfrm>
          <a:off x="538119" y="-89457"/>
          <a:ext cx="2304950" cy="2304950"/>
        </a:xfrm>
        <a:prstGeom prst="circularArrow">
          <a:avLst>
            <a:gd name="adj1" fmla="val 5689"/>
            <a:gd name="adj2" fmla="val 340510"/>
            <a:gd name="adj3" fmla="val 12747004"/>
            <a:gd name="adj4" fmla="val 18042346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FB883-A7FD-4B35-9445-D128763B79E7}">
      <dsp:nvSpPr>
        <dsp:cNvPr id="0" name=""/>
        <dsp:cNvSpPr/>
      </dsp:nvSpPr>
      <dsp:spPr>
        <a:xfrm>
          <a:off x="937751" y="142"/>
          <a:ext cx="1505686" cy="752843"/>
        </a:xfrm>
        <a:prstGeom prst="roundRect">
          <a:avLst/>
        </a:prstGeom>
        <a:solidFill>
          <a:srgbClr val="3BA8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Ministère 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DGEC</a:t>
          </a:r>
        </a:p>
      </dsp:txBody>
      <dsp:txXfrm>
        <a:off x="974502" y="36893"/>
        <a:ext cx="1432184" cy="679341"/>
      </dsp:txXfrm>
    </dsp:sp>
    <dsp:sp modelId="{553E2AFA-F541-41A1-870E-677CE241C9FD}">
      <dsp:nvSpPr>
        <dsp:cNvPr id="0" name=""/>
        <dsp:cNvSpPr/>
      </dsp:nvSpPr>
      <dsp:spPr>
        <a:xfrm>
          <a:off x="1811338" y="1513239"/>
          <a:ext cx="1505686" cy="752843"/>
        </a:xfrm>
        <a:prstGeom prst="roundRect">
          <a:avLst/>
        </a:prstGeom>
        <a:solidFill>
          <a:srgbClr val="3BA8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ADEME</a:t>
          </a:r>
        </a:p>
      </dsp:txBody>
      <dsp:txXfrm>
        <a:off x="1848089" y="1549990"/>
        <a:ext cx="1432184" cy="679341"/>
      </dsp:txXfrm>
    </dsp:sp>
    <dsp:sp modelId="{0133D7C3-28B1-4F77-A05D-BFB4D5114EFD}">
      <dsp:nvSpPr>
        <dsp:cNvPr id="0" name=""/>
        <dsp:cNvSpPr/>
      </dsp:nvSpPr>
      <dsp:spPr>
        <a:xfrm>
          <a:off x="64165" y="1513239"/>
          <a:ext cx="1505686" cy="752843"/>
        </a:xfrm>
        <a:prstGeom prst="roundRect">
          <a:avLst/>
        </a:prstGeom>
        <a:solidFill>
          <a:srgbClr val="3BA8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ATEE</a:t>
          </a:r>
        </a:p>
      </dsp:txBody>
      <dsp:txXfrm>
        <a:off x="100916" y="1549990"/>
        <a:ext cx="1432184" cy="67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C7780-A612-465D-9E20-A54BC31B6F4C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EEECA-0879-462F-92F5-113DE87F1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57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27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859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8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7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265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77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1" baseline="0" dirty="0"/>
          </a:p>
          <a:p>
            <a:pPr algn="just">
              <a:buFont typeface="Wingdings" panose="05000000000000000000" pitchFamily="2" charset="2"/>
              <a:buChar char="v"/>
            </a:pP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28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06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704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872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70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aseline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81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50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633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/>
          </a:p>
          <a:p>
            <a:pPr marL="1085850" lvl="2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321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914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844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856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283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36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547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bon dossier spécifique</a:t>
            </a:r>
            <a:r>
              <a:rPr lang="fr-FR" baseline="0" dirty="0"/>
              <a:t> est avant tout un argumentaire </a:t>
            </a:r>
            <a:r>
              <a:rPr lang="fr-FR" baseline="0" dirty="0" err="1"/>
              <a:t>sourcé</a:t>
            </a:r>
            <a:r>
              <a:rPr lang="fr-FR" baseline="0" dirty="0"/>
              <a:t> 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0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baseline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654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4451" indent="-2978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1463" indent="-23829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8048" indent="-23829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4634" indent="-23829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1219" indent="-2382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7804" indent="-2382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4390" indent="-2382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0975" indent="-2382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16C91-05C8-4847-B3C3-44D1037D039A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03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4451" indent="-2978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1463" indent="-23829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8048" indent="-23829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4634" indent="-23829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1219" indent="-2382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7804" indent="-2382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4390" indent="-2382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0975" indent="-2382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16C91-05C8-4847-B3C3-44D1037D039A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8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16C91-05C8-4847-B3C3-44D1037D039A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9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71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77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5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r>
              <a:rPr lang="fr-FR" baseline="0" dirty="0"/>
              <a:t>/!\ : tous les dossiers instruit par ADEME ne sont pas des dossiers industrie.</a:t>
            </a:r>
          </a:p>
          <a:p>
            <a:endParaRPr lang="fr-FR" baseline="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cs typeface="+mn-cs"/>
              </a:rPr>
              <a:t>En 3ème période : 50 dossiers expertisés par l’ADEME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fr-FR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cs typeface="+mn-cs"/>
              </a:rPr>
              <a:t>61% de dossiers Industrie (dont data </a:t>
            </a:r>
            <a:r>
              <a:rPr lang="fr-FR" sz="1200" dirty="0" err="1">
                <a:solidFill>
                  <a:schemeClr val="tx1"/>
                </a:solidFill>
                <a:latin typeface="+mn-lt"/>
                <a:cs typeface="+mn-cs"/>
              </a:rPr>
              <a:t>centers</a:t>
            </a:r>
            <a:r>
              <a:rPr lang="fr-FR" sz="1200" dirty="0">
                <a:solidFill>
                  <a:schemeClr val="tx1"/>
                </a:solidFill>
                <a:latin typeface="+mn-lt"/>
                <a:cs typeface="+mn-cs"/>
              </a:rPr>
              <a:t> et UIOM) en nombre et 92% en volume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fr-FR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cs typeface="+mn-cs"/>
              </a:rPr>
              <a:t>60% de dossiers Obligés en nombre et 70% en volume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fr-FR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1200" b="1" dirty="0">
                <a:solidFill>
                  <a:schemeClr val="tx1"/>
                </a:solidFill>
                <a:latin typeface="+mn-lt"/>
                <a:cs typeface="+mn-cs"/>
              </a:rPr>
              <a:t>70% des dossiers ont fait l’objet de demandes de compléments techniques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fr-FR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1200" b="1" dirty="0">
                <a:solidFill>
                  <a:schemeClr val="tx1"/>
                </a:solidFill>
                <a:latin typeface="+mn-lt"/>
                <a:cs typeface="+mn-cs"/>
              </a:rPr>
              <a:t>31% des dossiers et 38% des volumes CEE ont reçu un avis positif à la délivrance de CEE pour le montant CEE demandé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fr-FR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cs typeface="+mn-cs"/>
              </a:rPr>
              <a:t>Les dossiers ayant fait l’objet d’un </a:t>
            </a:r>
            <a:r>
              <a:rPr lang="fr-FR" sz="1200" dirty="0" err="1">
                <a:solidFill>
                  <a:schemeClr val="tx1"/>
                </a:solidFill>
                <a:latin typeface="+mn-lt"/>
                <a:cs typeface="+mn-cs"/>
              </a:rPr>
              <a:t>recalcul</a:t>
            </a:r>
            <a:r>
              <a:rPr lang="fr-FR" sz="1200" dirty="0">
                <a:solidFill>
                  <a:schemeClr val="tx1"/>
                </a:solidFill>
                <a:latin typeface="+mn-lt"/>
                <a:cs typeface="+mn-cs"/>
              </a:rPr>
              <a:t> présentent une baisse moyenne de 30%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11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37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EECA-0879-462F-92F5-113DE87F177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16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51994" y="6520259"/>
            <a:ext cx="4176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Atelier CEE Opérations spécifiques 13-11-2018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76DE50-95F7-4338-BAA2-2429404CE29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32" y="5083969"/>
            <a:ext cx="722040" cy="722040"/>
          </a:xfrm>
          <a:prstGeom prst="rect">
            <a:avLst/>
          </a:prstGeom>
        </p:spPr>
      </p:pic>
      <p:cxnSp>
        <p:nvCxnSpPr>
          <p:cNvPr id="9" name="Connecteur droit 8"/>
          <p:cNvCxnSpPr>
            <a:stCxn id="4" idx="2"/>
          </p:cNvCxnSpPr>
          <p:nvPr userDrawn="1"/>
        </p:nvCxnSpPr>
        <p:spPr>
          <a:xfrm>
            <a:off x="8459452" y="5806009"/>
            <a:ext cx="0" cy="719335"/>
          </a:xfrm>
          <a:prstGeom prst="line">
            <a:avLst/>
          </a:prstGeom>
          <a:ln w="12700">
            <a:solidFill>
              <a:srgbClr val="D67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04" y="19472"/>
            <a:ext cx="4104455" cy="6922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0B6548B-3D67-4B6E-BF39-516CC6F9CF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6" y="27129"/>
            <a:ext cx="1089521" cy="12428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0830D0-1D2D-4754-A8D5-FD3C288048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" y="92076"/>
            <a:ext cx="791559" cy="7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48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7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57" y="770448"/>
            <a:ext cx="8541687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C88BF-CD31-410C-85CC-9912FF5DEE6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8" y="130729"/>
            <a:ext cx="537204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465" y="159014"/>
            <a:ext cx="388976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/>
        </p:nvCxnSpPr>
        <p:spPr>
          <a:xfrm>
            <a:off x="374495" y="6326906"/>
            <a:ext cx="8395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1156" y="2392078"/>
            <a:ext cx="854168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None/>
              <a:defRPr sz="1200" b="0"/>
            </a:lvl1pPr>
            <a:lvl2pPr marL="269081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None/>
              <a:defRPr sz="12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81800" y="147785"/>
            <a:ext cx="2052297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825" b="0"/>
            </a:lvl1pPr>
            <a:lvl2pPr marL="269081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None/>
              <a:defRPr sz="12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57601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C39A12-745B-42DF-B76A-27B272B87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2" y="4075"/>
            <a:ext cx="920213" cy="10497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3899A8-D9EF-44D0-9CD1-0758AFE3D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" y="92076"/>
            <a:ext cx="791559" cy="7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39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2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8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49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35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3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48251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Atelier CEE Opérations spécifiques 13-11-2018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1621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76DE50-95F7-4338-BAA2-2429404CE29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242"/>
            <a:ext cx="4067944" cy="2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irie.ademe.fr/changement-climatique-et-energie/5115-guide-technique-pour-le-montage-d-un-dossier-cee-dans-le-cadre-d-une-operation-specifiqu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bulletin-officiel.developpement-durable.gouv.fr/documents/Bulletinofficiel-0031256/TRER2001340S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gifrance.gouv.fr/affichTexte.do;jsessionid=07C976C33C9A5E3BADDE1546756CBDD8.tplgfr28s_3?cidTexte=JORFTEXT000039121080&amp;dateTexte=&amp;oldAction=rechJO&amp;categorieLien=id&amp;idJO=JORFCONT000039120996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irie.ademe.fr/changement-climatique-et-energie/5115-guide-technique-pour-le-montage-d-un-dossier-cee-dans-le-cadre-d-une-operation-specifique.html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ibrairie.ademe.fr/urbanisme-et-batiment/3008-certificats-d-economie-d-energie-pour-les-entreprises-9791029709876.html" TargetMode="External"/><Relationship Id="rId5" Type="http://schemas.openxmlformats.org/officeDocument/2006/relationships/hyperlink" Target="https://librairie.ademe.fr/urbanisme-et-batiment/1726-certificats-d-economie-d-energie-pour-les-collectivites-9791029709913.html" TargetMode="Externa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alculateur-cee.ademe.fr/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hyperlink" Target="https://amorce.asso.fr/boite-a-outils-energie-certificats-d-economies-d-energie" TargetMode="External"/><Relationship Id="rId4" Type="http://schemas.openxmlformats.org/officeDocument/2006/relationships/hyperlink" Target="http://atee.fr/c2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my.fr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ecologique-solidaire.gouv.fr/comites-pilotage-lettres-dinformation-et-statistiques-du-dispositif-des-certificats-deconomies#e1" TargetMode="External"/><Relationship Id="rId4" Type="http://schemas.openxmlformats.org/officeDocument/2006/relationships/hyperlink" Target="https://www.ecologique-solidaire.gouv.fr/politiques/certificats-economies-denergi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144016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Montage (</a:t>
            </a:r>
            <a:r>
              <a:rPr lang="fr-FR" dirty="0">
                <a:solidFill>
                  <a:srgbClr val="FF0000"/>
                </a:solidFill>
              </a:rPr>
              <a:t>instruction</a:t>
            </a:r>
            <a:r>
              <a:rPr lang="fr-FR" dirty="0"/>
              <a:t>) des opérations CEE spécifiques :</a:t>
            </a:r>
            <a:br>
              <a:rPr lang="fr-FR" dirty="0"/>
            </a:br>
            <a:r>
              <a:rPr lang="fr-FR" dirty="0"/>
              <a:t> </a:t>
            </a:r>
            <a:r>
              <a:rPr lang="fr-FR" i="1" dirty="0"/>
              <a:t>Guide pour les industriels</a:t>
            </a:r>
            <a:br>
              <a:rPr lang="fr-FR" i="1" dirty="0"/>
            </a:br>
            <a:endParaRPr lang="fr-FR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1752600"/>
          </a:xfrm>
        </p:spPr>
        <p:txBody>
          <a:bodyPr/>
          <a:lstStyle/>
          <a:p>
            <a:r>
              <a:rPr lang="fr-FR" dirty="0"/>
              <a:t>24 mars 2022</a:t>
            </a:r>
          </a:p>
          <a:p>
            <a:r>
              <a:rPr lang="fr-FR" dirty="0"/>
              <a:t>Grégory </a:t>
            </a:r>
            <a:r>
              <a:rPr lang="fr-FR" dirty="0" err="1"/>
              <a:t>Chédin</a:t>
            </a:r>
            <a:r>
              <a:rPr lang="fr-FR" dirty="0"/>
              <a:t> </a:t>
            </a:r>
          </a:p>
          <a:p>
            <a:r>
              <a:rPr lang="fr-FR" dirty="0"/>
              <a:t>Coordinateur CEE à l’ADEME</a:t>
            </a:r>
          </a:p>
        </p:txBody>
      </p:sp>
    </p:spTree>
    <p:extLst>
      <p:ext uri="{BB962C8B-B14F-4D97-AF65-F5344CB8AC3E}">
        <p14:creationId xmlns:p14="http://schemas.microsoft.com/office/powerpoint/2010/main" val="346053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914400" y="254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Rôle du PNCEE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691516"/>
            <a:ext cx="60486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Instruire</a:t>
            </a:r>
            <a:r>
              <a:rPr lang="fr-FR" dirty="0"/>
              <a:t> des demandes de CEE </a:t>
            </a:r>
            <a:r>
              <a:rPr lang="fr-FR" b="1" dirty="0">
                <a:solidFill>
                  <a:srgbClr val="D67D24"/>
                </a:solidFill>
              </a:rPr>
              <a:t>dont les opérations spécifiques</a:t>
            </a:r>
            <a:r>
              <a:rPr lang="fr-FR" dirty="0"/>
              <a:t> / la délivrance des CEE;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Contrôler</a:t>
            </a:r>
            <a:r>
              <a:rPr lang="fr-FR" dirty="0"/>
              <a:t> les dossiers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Constater</a:t>
            </a:r>
            <a:r>
              <a:rPr lang="fr-FR" dirty="0"/>
              <a:t> par les infractions et prononcer les sanctions;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Gérer et fixer</a:t>
            </a:r>
            <a:r>
              <a:rPr lang="fr-FR" sz="2400" dirty="0"/>
              <a:t> </a:t>
            </a:r>
            <a:r>
              <a:rPr lang="fr-FR" dirty="0"/>
              <a:t>les obligations individuelles;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Réconcilier</a:t>
            </a:r>
            <a:r>
              <a:rPr lang="fr-FR" sz="2400" dirty="0"/>
              <a:t> </a:t>
            </a:r>
            <a:r>
              <a:rPr lang="fr-FR" dirty="0"/>
              <a:t>les périodes triennales;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Communiquer</a:t>
            </a:r>
            <a:r>
              <a:rPr lang="fr-FR" dirty="0"/>
              <a:t> et informer sur le dispositif;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Informer</a:t>
            </a:r>
            <a:r>
              <a:rPr lang="fr-FR" dirty="0"/>
              <a:t> les préfets et des services déconcentrés sur les actions relevant de leurs territoires;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Archiver</a:t>
            </a:r>
            <a:r>
              <a:rPr lang="fr-FR" dirty="0"/>
              <a:t> les pièces justificatives.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9" y="1834268"/>
            <a:ext cx="2574031" cy="331548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19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914400" y="254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Rôle de l’ADEME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23928" y="1736830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D37227"/>
                </a:solidFill>
              </a:rPr>
              <a:t>Apporter son expertise au PNCEE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dans le traitement des demandes de CEE pour les opérations spécifiques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dans l’établissement de fiches d’opération standardisée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880320" cy="3194786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3949080" y="4653136"/>
            <a:ext cx="1080120" cy="576064"/>
          </a:xfrm>
          <a:prstGeom prst="rightArrow">
            <a:avLst/>
          </a:prstGeom>
          <a:solidFill>
            <a:srgbClr val="154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220072" y="443711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Sur demande du PNCEE</a:t>
            </a:r>
            <a:r>
              <a:rPr lang="fr-FR" dirty="0"/>
              <a:t>, l’ADEME peut être amenée à émettre un avis sur une opération spécifique.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86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L’équipe ADEME (secteur industrie)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14" y="4370976"/>
            <a:ext cx="760886" cy="9299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0" y="1451091"/>
            <a:ext cx="654808" cy="9354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0" y="3053461"/>
            <a:ext cx="771525" cy="942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90289" y="1475464"/>
            <a:ext cx="2275875" cy="93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400" b="1" dirty="0">
                <a:solidFill>
                  <a:schemeClr val="tx1"/>
                </a:solidFill>
              </a:rPr>
              <a:t>Grégory CHEDIN</a:t>
            </a:r>
          </a:p>
          <a:p>
            <a:r>
              <a:rPr lang="fr-FR" sz="1400" dirty="0">
                <a:solidFill>
                  <a:schemeClr val="tx1"/>
                </a:solidFill>
              </a:rPr>
              <a:t>Coordinateur CEE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63686" y="3060996"/>
            <a:ext cx="2275875" cy="93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400" b="1" dirty="0">
                <a:solidFill>
                  <a:schemeClr val="tx1"/>
                </a:solidFill>
              </a:rPr>
              <a:t>Marina BOUCHER</a:t>
            </a:r>
          </a:p>
          <a:p>
            <a:r>
              <a:rPr lang="fr-FR" sz="1200" dirty="0">
                <a:solidFill>
                  <a:schemeClr val="tx1"/>
                </a:solidFill>
              </a:rPr>
              <a:t>Co Coordinateur CEE Industrie</a:t>
            </a:r>
          </a:p>
          <a:p>
            <a:r>
              <a:rPr lang="fr-FR" sz="1400" dirty="0">
                <a:solidFill>
                  <a:schemeClr val="tx1"/>
                </a:solidFill>
              </a:rPr>
              <a:t>Récupération de chaleur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6082" y="4405069"/>
            <a:ext cx="2194825" cy="93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400" b="1" dirty="0">
                <a:solidFill>
                  <a:schemeClr val="tx1"/>
                </a:solidFill>
              </a:rPr>
              <a:t>Aude Claire HOUDON</a:t>
            </a:r>
          </a:p>
          <a:p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Séchage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95890" y="4405727"/>
            <a:ext cx="2143671" cy="93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400" b="1" dirty="0">
                <a:solidFill>
                  <a:schemeClr val="tx1"/>
                </a:solidFill>
              </a:rPr>
              <a:t>Maxence </a:t>
            </a:r>
            <a:r>
              <a:rPr lang="fr-FR" sz="1400" b="1" dirty="0" err="1">
                <a:solidFill>
                  <a:schemeClr val="tx1"/>
                </a:solidFill>
              </a:rPr>
              <a:t>Poirson</a:t>
            </a:r>
            <a:endParaRPr lang="fr-FR" sz="1400" b="1" dirty="0">
              <a:solidFill>
                <a:schemeClr val="tx1"/>
              </a:solidFill>
            </a:endParaRPr>
          </a:p>
          <a:p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 err="1">
                <a:solidFill>
                  <a:schemeClr val="tx1"/>
                </a:solidFill>
              </a:rPr>
              <a:t>Process</a:t>
            </a:r>
            <a:r>
              <a:rPr lang="fr-FR" sz="1400" dirty="0">
                <a:solidFill>
                  <a:schemeClr val="tx1"/>
                </a:solidFill>
              </a:rPr>
              <a:t> électrique</a:t>
            </a:r>
          </a:p>
          <a:p>
            <a:r>
              <a:rPr lang="fr-FR" sz="1400" dirty="0">
                <a:solidFill>
                  <a:schemeClr val="tx1"/>
                </a:solidFill>
              </a:rPr>
              <a:t>Moteurs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40225" y="2987565"/>
            <a:ext cx="2131857" cy="1014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400" b="1" dirty="0">
                <a:solidFill>
                  <a:schemeClr val="tx1"/>
                </a:solidFill>
              </a:rPr>
              <a:t>Tristan HUBE</a:t>
            </a:r>
          </a:p>
          <a:p>
            <a:r>
              <a:rPr lang="fr-FR" sz="1200" dirty="0">
                <a:solidFill>
                  <a:schemeClr val="tx1"/>
                </a:solidFill>
              </a:rPr>
              <a:t>Co Coordinateur CEE Industrie</a:t>
            </a:r>
          </a:p>
          <a:p>
            <a:r>
              <a:rPr lang="fr-FR" sz="1200" dirty="0">
                <a:solidFill>
                  <a:schemeClr val="tx1"/>
                </a:solidFill>
              </a:rPr>
              <a:t>GT Industrie</a:t>
            </a:r>
          </a:p>
          <a:p>
            <a:r>
              <a:rPr lang="fr-FR" sz="1200" dirty="0">
                <a:solidFill>
                  <a:schemeClr val="tx1"/>
                </a:solidFill>
              </a:rPr>
              <a:t>Froid</a:t>
            </a:r>
          </a:p>
          <a:p>
            <a:r>
              <a:rPr lang="fr-FR" sz="1200" dirty="0">
                <a:solidFill>
                  <a:schemeClr val="tx1"/>
                </a:solidFill>
              </a:rPr>
              <a:t>I.A.A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94" y="2997118"/>
            <a:ext cx="964526" cy="964526"/>
          </a:xfrm>
          <a:prstGeom prst="rect">
            <a:avLst/>
          </a:prstGeom>
        </p:spPr>
      </p:pic>
      <p:pic>
        <p:nvPicPr>
          <p:cNvPr id="1026" name="Picture 2" descr="Maxence POIRS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1" y="4394856"/>
            <a:ext cx="928787" cy="9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4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914400" y="254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Rôle de l’ATEE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1226344"/>
            <a:ext cx="4608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D37227"/>
                </a:solidFill>
              </a:rPr>
              <a:t>Constituer un espace de rencontres </a:t>
            </a:r>
            <a:r>
              <a:rPr lang="fr-FR" dirty="0"/>
              <a:t>et d’échanges neutre et fédérateur pour les acteurs concernés par le dispositif des CEE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D37227"/>
                </a:solidFill>
              </a:rPr>
              <a:t>Etre force de propositions </a:t>
            </a:r>
            <a:r>
              <a:rPr lang="fr-FR" dirty="0"/>
              <a:t>pour améliorer le dispositif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D37227"/>
                </a:solidFill>
              </a:rPr>
              <a:t>Dynamiser et capitaliser</a:t>
            </a:r>
            <a:r>
              <a:rPr lang="fr-FR" dirty="0">
                <a:solidFill>
                  <a:srgbClr val="D37227"/>
                </a:solidFill>
              </a:rPr>
              <a:t> </a:t>
            </a:r>
            <a:r>
              <a:rPr lang="fr-FR" dirty="0"/>
              <a:t>les retours d’expérience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D37227"/>
                </a:solidFill>
              </a:rPr>
              <a:t>Diffuser les informations</a:t>
            </a:r>
            <a:r>
              <a:rPr lang="fr-FR" dirty="0">
                <a:solidFill>
                  <a:srgbClr val="D37227"/>
                </a:solidFill>
              </a:rPr>
              <a:t> </a:t>
            </a:r>
            <a:r>
              <a:rPr lang="fr-FR" dirty="0"/>
              <a:t>relatives au dispositif et aider ses adhérents dans la mise en œuvre du dispositif.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D37227"/>
                </a:solidFill>
              </a:rPr>
              <a:t>Proposer les évolutions</a:t>
            </a:r>
            <a:r>
              <a:rPr lang="fr-FR" dirty="0"/>
              <a:t> du catalogue de fiches d’opération standardisée</a:t>
            </a:r>
          </a:p>
          <a:p>
            <a:pPr algn="just"/>
            <a:endParaRPr lang="fr-FR" sz="120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579443" cy="208823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39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74" y="4869160"/>
            <a:ext cx="2057248" cy="158417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Constituer un dossier spécifique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2057"/>
            <a:ext cx="836327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300" dirty="0"/>
              <a:t>Un bon dossier s’appuie d’abord sur une opération éligible :</a:t>
            </a:r>
          </a:p>
          <a:p>
            <a:pPr marL="0" indent="0">
              <a:buNone/>
            </a:pPr>
            <a:endParaRPr lang="fr-FR" sz="3300" dirty="0"/>
          </a:p>
          <a:p>
            <a:pPr algn="just">
              <a:buClr>
                <a:srgbClr val="007635"/>
              </a:buClr>
              <a:buFont typeface="Wingdings" panose="05000000000000000000" pitchFamily="2" charset="2"/>
              <a:buChar char="ü"/>
            </a:pPr>
            <a:r>
              <a:rPr lang="fr-FR" sz="3300" dirty="0"/>
              <a:t>Non justifiée par une mise en conformité règlementaire,</a:t>
            </a:r>
          </a:p>
          <a:p>
            <a:pPr algn="just">
              <a:buClr>
                <a:srgbClr val="007635"/>
              </a:buClr>
              <a:buFont typeface="Wingdings" panose="05000000000000000000" pitchFamily="2" charset="2"/>
              <a:buChar char="ü"/>
            </a:pPr>
            <a:r>
              <a:rPr lang="fr-FR" sz="3300" dirty="0"/>
              <a:t>Pas une simple substitution d’énergie,</a:t>
            </a:r>
          </a:p>
          <a:p>
            <a:pPr algn="just">
              <a:buClr>
                <a:srgbClr val="007635"/>
              </a:buClr>
              <a:buFont typeface="Wingdings" panose="05000000000000000000" pitchFamily="2" charset="2"/>
              <a:buChar char="ü"/>
            </a:pPr>
            <a:r>
              <a:rPr lang="fr-FR" sz="3300" dirty="0"/>
              <a:t>Lieu fixe,</a:t>
            </a:r>
          </a:p>
          <a:p>
            <a:pPr algn="just">
              <a:buClr>
                <a:srgbClr val="007635"/>
              </a:buClr>
              <a:buFont typeface="Wingdings" panose="05000000000000000000" pitchFamily="2" charset="2"/>
              <a:buChar char="ü"/>
            </a:pPr>
            <a:r>
              <a:rPr lang="fr-FR" sz="3300" dirty="0"/>
              <a:t>Ne rentre pas dans le cadre d’une opération standardisée,</a:t>
            </a:r>
          </a:p>
          <a:p>
            <a:pPr algn="just">
              <a:buClr>
                <a:srgbClr val="007635"/>
              </a:buClr>
              <a:buFont typeface="Wingdings" panose="05000000000000000000" pitchFamily="2" charset="2"/>
              <a:buChar char="ü"/>
            </a:pPr>
            <a:r>
              <a:rPr lang="fr-FR" dirty="0"/>
              <a:t>N’ayant pas </a:t>
            </a:r>
            <a:r>
              <a:rPr lang="fr-FR" dirty="0">
                <a:latin typeface="SourceSansPro-Light"/>
              </a:rPr>
              <a:t>bénéficié d’une aide de l’ANAH pour laquelle les CEE sont déjà valorisés par l’ANAH</a:t>
            </a:r>
          </a:p>
          <a:p>
            <a:pPr algn="just">
              <a:buClr>
                <a:srgbClr val="007635"/>
              </a:buClr>
              <a:buFont typeface="Wingdings" panose="05000000000000000000" pitchFamily="2" charset="2"/>
              <a:buChar char="ü"/>
            </a:pPr>
            <a:r>
              <a:rPr lang="fr-FR" dirty="0">
                <a:latin typeface="SourceSansPro-Light"/>
              </a:rPr>
              <a:t>Ne conduit pas à une hausse des émissions de GES par rapport à la situation initiale,</a:t>
            </a:r>
            <a:endParaRPr lang="fr-FR" sz="3300" dirty="0"/>
          </a:p>
          <a:p>
            <a:pPr algn="just">
              <a:buClr>
                <a:srgbClr val="007635"/>
              </a:buClr>
              <a:buFont typeface="Wingdings" panose="05000000000000000000" pitchFamily="2" charset="2"/>
              <a:buChar char="ü"/>
            </a:pPr>
            <a:r>
              <a:rPr lang="fr-FR" sz="3300" dirty="0"/>
              <a:t>TRB &gt; 3 ans.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15477B"/>
                </a:solidFill>
              </a:rPr>
              <a:t>Un dossier de qualité respecte les </a:t>
            </a:r>
            <a:r>
              <a:rPr lang="fr-FR" sz="4000" b="1" u="sng" dirty="0">
                <a:solidFill>
                  <a:srgbClr val="15477B"/>
                </a:solidFill>
              </a:rPr>
              <a:t>critères d’éligibilité</a:t>
            </a:r>
            <a:endParaRPr lang="fr-FR" sz="3400" b="1" u="sng" dirty="0">
              <a:solidFill>
                <a:srgbClr val="15477B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DF76A-A385-4A80-80B9-FD98D88B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grandes étapes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86404DE-4DA3-4236-8EFC-DA3F2879B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743994"/>
            <a:ext cx="7981950" cy="2238375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332B23-CAFB-445B-9531-9709502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15</a:t>
            </a:fld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C3D1D57-B6B4-4733-B6EB-0A88A04107E5}"/>
              </a:ext>
            </a:extLst>
          </p:cNvPr>
          <p:cNvCxnSpPr/>
          <p:nvPr/>
        </p:nvCxnSpPr>
        <p:spPr>
          <a:xfrm>
            <a:off x="581025" y="2636912"/>
            <a:ext cx="37749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DE72ED2-1730-4271-89E6-8A89B898C248}"/>
              </a:ext>
            </a:extLst>
          </p:cNvPr>
          <p:cNvSpPr txBox="1"/>
          <p:nvPr/>
        </p:nvSpPr>
        <p:spPr>
          <a:xfrm>
            <a:off x="581025" y="2060848"/>
            <a:ext cx="370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Engagement entre demandeur et le bénéficiaire</a:t>
            </a:r>
          </a:p>
        </p:txBody>
      </p:sp>
    </p:spTree>
    <p:extLst>
      <p:ext uri="{BB962C8B-B14F-4D97-AF65-F5344CB8AC3E}">
        <p14:creationId xmlns:p14="http://schemas.microsoft.com/office/powerpoint/2010/main" val="6246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Constituer un dossier spécifique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0" y="2189194"/>
            <a:ext cx="1396355" cy="1075258"/>
            <a:chOff x="3923928" y="1417638"/>
            <a:chExt cx="1396355" cy="107525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1417638"/>
              <a:ext cx="1396355" cy="107525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1145726">
              <a:off x="4087128" y="1764172"/>
              <a:ext cx="1209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dirty="0"/>
                <a:t>Dossier spécifique 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592288" y="1421401"/>
            <a:ext cx="1396355" cy="1075258"/>
            <a:chOff x="2623363" y="2721381"/>
            <a:chExt cx="1396355" cy="107525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3363" y="2721381"/>
              <a:ext cx="1396355" cy="1075258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1145726">
              <a:off x="2790984" y="3166086"/>
              <a:ext cx="120955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dirty="0" err="1"/>
                <a:t>Adminis</a:t>
              </a:r>
              <a:r>
                <a:rPr lang="fr-FR" sz="1700" dirty="0"/>
                <a:t>.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592288" y="2829462"/>
            <a:ext cx="1396355" cy="1075258"/>
            <a:chOff x="5320283" y="2658517"/>
            <a:chExt cx="1396355" cy="107525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0283" y="2658517"/>
              <a:ext cx="1396355" cy="1075258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 rot="1145726">
              <a:off x="5480666" y="3099547"/>
              <a:ext cx="120955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dirty="0"/>
                <a:t>Technique</a:t>
              </a:r>
            </a:p>
          </p:txBody>
        </p:sp>
      </p:grpSp>
      <p:cxnSp>
        <p:nvCxnSpPr>
          <p:cNvPr id="21" name="Connecteur droit avec flèche 20"/>
          <p:cNvCxnSpPr>
            <a:endCxn id="13" idx="1"/>
          </p:cNvCxnSpPr>
          <p:nvPr/>
        </p:nvCxnSpPr>
        <p:spPr>
          <a:xfrm flipV="1">
            <a:off x="1512168" y="1959030"/>
            <a:ext cx="1080120" cy="734220"/>
          </a:xfrm>
          <a:prstGeom prst="straightConnector1">
            <a:avLst/>
          </a:prstGeom>
          <a:ln w="127000">
            <a:solidFill>
              <a:srgbClr val="154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15" idx="1"/>
          </p:cNvCxnSpPr>
          <p:nvPr/>
        </p:nvCxnSpPr>
        <p:spPr>
          <a:xfrm>
            <a:off x="1532120" y="2726823"/>
            <a:ext cx="1060168" cy="640268"/>
          </a:xfrm>
          <a:prstGeom prst="straightConnector1">
            <a:avLst/>
          </a:prstGeom>
          <a:ln w="127000">
            <a:solidFill>
              <a:srgbClr val="154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46" y="1417638"/>
            <a:ext cx="4977649" cy="11159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137145" y="28141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i="1" dirty="0"/>
              <a:t>toute demande de compléments, administratifs ou techniques, </a:t>
            </a:r>
            <a:r>
              <a:rPr lang="fr-FR" b="1" i="1" u="sng" dirty="0"/>
              <a:t>prolonge de 6 mois </a:t>
            </a:r>
            <a:r>
              <a:rPr lang="fr-FR" i="1" dirty="0"/>
              <a:t>le délai dans lequel le dossier doit être instruit après réception des compléments demandés.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5790" y="4437112"/>
            <a:ext cx="90135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15477B"/>
                </a:solidFill>
              </a:rPr>
              <a:t>Un dossier de qualité est un </a:t>
            </a:r>
            <a:r>
              <a:rPr lang="fr-FR" sz="2800" b="1" u="sng" dirty="0">
                <a:solidFill>
                  <a:srgbClr val="15477B"/>
                </a:solidFill>
              </a:rPr>
              <a:t>dossier complet (</a:t>
            </a:r>
            <a:r>
              <a:rPr lang="fr-FR" sz="2800" b="1" u="sng" dirty="0" err="1">
                <a:solidFill>
                  <a:srgbClr val="15477B"/>
                </a:solidFill>
              </a:rPr>
              <a:t>adm</a:t>
            </a:r>
            <a:r>
              <a:rPr lang="fr-FR" sz="2800" b="1" u="sng" dirty="0">
                <a:solidFill>
                  <a:srgbClr val="15477B"/>
                </a:solidFill>
              </a:rPr>
              <a:t> et </a:t>
            </a:r>
            <a:r>
              <a:rPr lang="fr-FR" sz="2800" b="1" u="sng" dirty="0" err="1">
                <a:solidFill>
                  <a:srgbClr val="15477B"/>
                </a:solidFill>
              </a:rPr>
              <a:t>tech</a:t>
            </a:r>
            <a:r>
              <a:rPr lang="fr-FR" sz="2800" b="1" u="sng" dirty="0">
                <a:solidFill>
                  <a:srgbClr val="15477B"/>
                </a:solidFill>
              </a:rPr>
              <a:t>)</a:t>
            </a:r>
          </a:p>
          <a:p>
            <a:pPr algn="ctr"/>
            <a:r>
              <a:rPr lang="fr-FR" sz="2400" b="1" dirty="0">
                <a:solidFill>
                  <a:srgbClr val="15477B"/>
                </a:solidFill>
              </a:rPr>
              <a:t>pour ne pas prolonger les délais d’instruction</a:t>
            </a:r>
          </a:p>
          <a:p>
            <a:pPr algn="ctr"/>
            <a:endParaRPr lang="fr-FR" sz="2400" b="1" dirty="0">
              <a:solidFill>
                <a:srgbClr val="15477B"/>
              </a:solidFill>
            </a:endParaRPr>
          </a:p>
          <a:p>
            <a:pPr algn="ctr"/>
            <a:r>
              <a:rPr lang="fr-FR" sz="2800" b="1" dirty="0">
                <a:solidFill>
                  <a:srgbClr val="15477B"/>
                </a:solidFill>
              </a:rPr>
              <a:t>-&gt; permet de rapidement débloquer le montant kWh </a:t>
            </a:r>
            <a:r>
              <a:rPr lang="fr-FR" sz="2800" b="1" dirty="0" err="1">
                <a:solidFill>
                  <a:srgbClr val="15477B"/>
                </a:solidFill>
              </a:rPr>
              <a:t>cumac</a:t>
            </a:r>
            <a:endParaRPr lang="fr-FR" sz="2800" b="1" dirty="0">
              <a:solidFill>
                <a:srgbClr val="15477B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Composante administrative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46665" y="1520091"/>
            <a:ext cx="2929191" cy="2196941"/>
            <a:chOff x="320417" y="2132856"/>
            <a:chExt cx="2929191" cy="219694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132856"/>
              <a:ext cx="2926080" cy="195072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20417" y="4083576"/>
              <a:ext cx="11624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© </a:t>
              </a:r>
              <a:r>
                <a:rPr lang="fr-FR" sz="1000" dirty="0" err="1"/>
                <a:t>Ulleo</a:t>
              </a:r>
              <a:endParaRPr lang="fr-FR" sz="1000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3383280" y="1196752"/>
            <a:ext cx="576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plus des pièces usuelles d’un dossier de demande CEE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Justification que l’opération n’a pas été réalisée dans le seul but de respecter la règlementation en vigueur.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Une attestation sur l’honneur du bénéficiaire du rôle actif et incitatif du demandeur.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Une attestation sur l’honneur signée par le bénéficiaire de l’opération précisant son engagement à fournir exclusivement au demandeur les documents permettant de valoriser cette opération.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6027" y="4725144"/>
            <a:ext cx="82519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15477B"/>
                </a:solidFill>
              </a:rPr>
              <a:t>Un dossier de qualité contient </a:t>
            </a:r>
            <a:r>
              <a:rPr lang="fr-FR" sz="2800" b="1" u="sng" dirty="0">
                <a:solidFill>
                  <a:srgbClr val="15477B"/>
                </a:solidFill>
              </a:rPr>
              <a:t>l’ensemble des attestations administratives</a:t>
            </a:r>
          </a:p>
          <a:p>
            <a:pPr algn="ctr"/>
            <a:r>
              <a:rPr lang="fr-FR" sz="2400" b="1" dirty="0">
                <a:solidFill>
                  <a:srgbClr val="15477B"/>
                </a:solidFill>
              </a:rPr>
              <a:t>Le PNCEE assure l’instruction administrative du dossier et peut faire des demandes complémentaires le cas échéant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688" y="3679682"/>
            <a:ext cx="8810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Une attestation sur l’honneur signée par le professionnel mettant en œuvre ou assurant la maîtrise d’œuvre de l’opération précisant son engagement à fournir exclusivement au demandeur les documents permettant de valoriser cette opération.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3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Composante technique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1124744"/>
            <a:ext cx="576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Afin </a:t>
            </a:r>
            <a:r>
              <a:rPr lang="fr-FR" b="1" dirty="0"/>
              <a:t>d’accélérer l’instruction</a:t>
            </a:r>
            <a:r>
              <a:rPr lang="fr-FR" dirty="0"/>
              <a:t>, un dossier doit comprendre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Le rapport d’audit énergétique sur l’objet concerné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description du contexte et de l’activité du site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description de l’opération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description de la situation initiale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description de la situation de référence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description de la situation après travaux</a:t>
            </a:r>
          </a:p>
          <a:p>
            <a:pPr marL="285750" indent="-285750">
              <a:buFontTx/>
              <a:buChar char="-"/>
            </a:pPr>
            <a:r>
              <a:rPr lang="fr-FR" dirty="0"/>
              <a:t>Le calcul du gain énergétique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Le calcul du gain GES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détermination de la durée de vie de l’opération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Le Montant </a:t>
            </a:r>
            <a:r>
              <a:rPr lang="fr-FR" dirty="0" err="1"/>
              <a:t>kWhcumac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calcul du Temps de retour Brut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34855" y="4503119"/>
            <a:ext cx="8251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15477B"/>
                </a:solidFill>
              </a:rPr>
              <a:t>Un dossier de qualité contient </a:t>
            </a:r>
            <a:r>
              <a:rPr lang="fr-FR" sz="2800" b="1" u="sng" dirty="0">
                <a:solidFill>
                  <a:srgbClr val="15477B"/>
                </a:solidFill>
              </a:rPr>
              <a:t>l’ensemble des documents et calculs techniques</a:t>
            </a:r>
            <a:endParaRPr lang="fr-FR" sz="2800" b="1" dirty="0">
              <a:solidFill>
                <a:srgbClr val="15477B"/>
              </a:solidFill>
            </a:endParaRPr>
          </a:p>
          <a:p>
            <a:pPr algn="ctr"/>
            <a:r>
              <a:rPr lang="fr-FR" sz="2400" b="1" dirty="0">
                <a:solidFill>
                  <a:srgbClr val="15477B"/>
                </a:solidFill>
              </a:rPr>
              <a:t>Le PNCEE assure l’instruction technique du dossier, peut faire des demandes complémentaires et demander l’avis de l’ADEME le cas échéant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33" y="1417638"/>
            <a:ext cx="2737230" cy="18262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248933" y="321120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MustangJoe</a:t>
            </a:r>
            <a:endParaRPr 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18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 rot="1028626">
            <a:off x="6698508" y="3081413"/>
            <a:ext cx="2304256" cy="15841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 conseil de l’instructeur :</a:t>
            </a:r>
          </a:p>
          <a:p>
            <a:pPr algn="ctr"/>
            <a:r>
              <a:rPr lang="fr-FR" sz="1600" dirty="0"/>
              <a:t>Rapatrier tous ces éléments dans le dossier (hors rapport d’audit) et ne pas les diluer dans les annexes</a:t>
            </a:r>
          </a:p>
        </p:txBody>
      </p:sp>
    </p:spTree>
    <p:extLst>
      <p:ext uri="{BB962C8B-B14F-4D97-AF65-F5344CB8AC3E}">
        <p14:creationId xmlns:p14="http://schemas.microsoft.com/office/powerpoint/2010/main" val="16265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3968" y="25807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https://librairie.ademe.fr/changement-climatique-et-energie/5115-guide-technique-pour-le-montage-d-un-dossier-cee-dans-le-cadre-d-une-operation-specifique.html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874399-3177-463E-85A2-31CB61E6B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9574">
            <a:off x="593641" y="1212157"/>
            <a:ext cx="3610307" cy="47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points clés abordés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62674" y="5105222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Définir une solution de référence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7448" y="3956866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Calculer un gain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2674" y="1320507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Comprendre la vie d’un dossier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7448" y="2243243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Comprendre le rôle des différents acteurs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117414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Identifier les points délicats d’un dossier</a:t>
            </a:r>
          </a:p>
        </p:txBody>
      </p:sp>
    </p:spTree>
    <p:extLst>
      <p:ext uri="{BB962C8B-B14F-4D97-AF65-F5344CB8AC3E}">
        <p14:creationId xmlns:p14="http://schemas.microsoft.com/office/powerpoint/2010/main" val="402133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372" y="523425"/>
            <a:ext cx="8507288" cy="1143000"/>
          </a:xfrm>
        </p:spPr>
        <p:txBody>
          <a:bodyPr/>
          <a:lstStyle/>
          <a:p>
            <a:pPr algn="r"/>
            <a:r>
              <a:rPr lang="fr-FR" dirty="0"/>
              <a:t>Description du contexte et l’activité du site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216" y="1669963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/>
              <a:t>La description de l’activité du site : ne pas se limiter au code NAF</a:t>
            </a:r>
          </a:p>
          <a:p>
            <a:r>
              <a:rPr lang="fr-FR" sz="2800" dirty="0"/>
              <a:t>Cette description doit </a:t>
            </a:r>
            <a:r>
              <a:rPr lang="fr-FR" sz="2800" u="sng" dirty="0"/>
              <a:t>répondre à deux questions :</a:t>
            </a:r>
          </a:p>
          <a:p>
            <a:pPr marL="0" indent="0">
              <a:buNone/>
            </a:pPr>
            <a:endParaRPr lang="fr-FR" sz="2800" u="sng" dirty="0"/>
          </a:p>
          <a:p>
            <a:pPr marL="0" indent="0" algn="ctr">
              <a:buNone/>
            </a:pPr>
            <a:r>
              <a:rPr lang="fr-FR" sz="2800" dirty="0"/>
              <a:t>Quel est le </a:t>
            </a:r>
            <a:r>
              <a:rPr lang="fr-FR" b="1" dirty="0">
                <a:solidFill>
                  <a:schemeClr val="accent6"/>
                </a:solidFill>
              </a:rPr>
              <a:t>service rendu </a:t>
            </a:r>
            <a:r>
              <a:rPr lang="fr-FR" sz="2800" dirty="0"/>
              <a:t>par le site et comment ce service est il rendu ?</a:t>
            </a:r>
          </a:p>
          <a:p>
            <a:pPr marL="0" indent="0" algn="ctr">
              <a:buNone/>
            </a:pPr>
            <a:r>
              <a:rPr lang="fr-FR" sz="2800" dirty="0"/>
              <a:t>Quelles </a:t>
            </a:r>
            <a:r>
              <a:rPr lang="fr-FR" b="1" dirty="0">
                <a:solidFill>
                  <a:schemeClr val="accent6"/>
                </a:solidFill>
              </a:rPr>
              <a:t>consommations d’énergie </a:t>
            </a:r>
            <a:r>
              <a:rPr lang="fr-FR" sz="2800" dirty="0"/>
              <a:t>pour rendre ce service ?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78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r"/>
            <a:r>
              <a:rPr lang="fr-FR" dirty="0"/>
              <a:t>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4032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Lieu : Lormont</a:t>
            </a:r>
          </a:p>
          <a:p>
            <a:pPr marL="0" indent="0">
              <a:buNone/>
            </a:pPr>
            <a:r>
              <a:rPr lang="fr-FR" sz="2000" dirty="0"/>
              <a:t>SIREN XXX XXX XXX</a:t>
            </a:r>
          </a:p>
          <a:p>
            <a:pPr marL="0" indent="0">
              <a:buNone/>
            </a:pPr>
            <a:r>
              <a:rPr lang="fr-FR" sz="2000" dirty="0"/>
              <a:t>Code </a:t>
            </a:r>
            <a:r>
              <a:rPr lang="fr-FR" sz="2000" dirty="0" err="1"/>
              <a:t>naf</a:t>
            </a:r>
            <a:r>
              <a:rPr lang="fr-FR" sz="2000" dirty="0"/>
              <a:t> : 3954Z</a:t>
            </a:r>
          </a:p>
          <a:p>
            <a:pPr marL="0" indent="0">
              <a:buNone/>
            </a:pPr>
            <a:r>
              <a:rPr lang="fr-FR" sz="2000" dirty="0"/>
              <a:t>Installation non inscrite au SCEQE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21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342808" y="1496368"/>
            <a:ext cx="46936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Le site est situé à Lormont et produit des joint de culasse à destination de l’industrie automobile.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000" dirty="0"/>
              <a:t>La production est organisée en 3x8 la semaine et en 2x8 </a:t>
            </a:r>
            <a:r>
              <a:rPr lang="fr-FR" sz="2000" dirty="0" err="1"/>
              <a:t>week</a:t>
            </a:r>
            <a:r>
              <a:rPr lang="fr-FR" sz="2000" dirty="0"/>
              <a:t> end.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000" dirty="0"/>
              <a:t>Les consommations d’énergie sur le site sont les suivantes : 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163296" y="4293096"/>
            <a:ext cx="4801192" cy="1445398"/>
            <a:chOff x="1785840" y="4784101"/>
            <a:chExt cx="4801192" cy="144539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436" y="4784101"/>
              <a:ext cx="2400596" cy="144539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5840" y="4784101"/>
              <a:ext cx="2400596" cy="1445398"/>
            </a:xfrm>
            <a:prstGeom prst="rect">
              <a:avLst/>
            </a:prstGeom>
          </p:spPr>
        </p:pic>
      </p:grpSp>
      <p:cxnSp>
        <p:nvCxnSpPr>
          <p:cNvPr id="11" name="Connecteur droit 10"/>
          <p:cNvCxnSpPr/>
          <p:nvPr/>
        </p:nvCxnSpPr>
        <p:spPr>
          <a:xfrm>
            <a:off x="3995936" y="1052736"/>
            <a:ext cx="0" cy="4969595"/>
          </a:xfrm>
          <a:prstGeom prst="line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roix 11"/>
          <p:cNvSpPr/>
          <p:nvPr/>
        </p:nvSpPr>
        <p:spPr>
          <a:xfrm rot="2800208">
            <a:off x="3423596" y="1038701"/>
            <a:ext cx="360040" cy="360040"/>
          </a:xfrm>
          <a:prstGeom prst="plus">
            <a:avLst>
              <a:gd name="adj" fmla="val 444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en L 12"/>
          <p:cNvSpPr/>
          <p:nvPr/>
        </p:nvSpPr>
        <p:spPr>
          <a:xfrm rot="2280000" flipH="1">
            <a:off x="8502322" y="1013761"/>
            <a:ext cx="217610" cy="41508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988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r"/>
            <a:r>
              <a:rPr lang="fr-FR" dirty="0"/>
              <a:t>Description de l’opération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495" y="2060849"/>
            <a:ext cx="4330824" cy="2814816"/>
          </a:xfrm>
        </p:spPr>
        <p:txBody>
          <a:bodyPr>
            <a:normAutofit fontScale="92500" lnSpcReduction="20000"/>
          </a:bodyPr>
          <a:lstStyle/>
          <a:p>
            <a:r>
              <a:rPr lang="fr-FR" sz="2800" b="1" dirty="0"/>
              <a:t>Qu’est ce qui est fait sur le site ?</a:t>
            </a:r>
          </a:p>
          <a:p>
            <a:pPr marL="0" indent="0">
              <a:buNone/>
            </a:pPr>
            <a:endParaRPr lang="fr-FR" sz="2800" b="1" dirty="0"/>
          </a:p>
          <a:p>
            <a:r>
              <a:rPr lang="fr-FR" sz="2800" b="1" dirty="0"/>
              <a:t>Quels sont les équipements impactés ?</a:t>
            </a:r>
          </a:p>
          <a:p>
            <a:pPr marL="0" indent="0">
              <a:buNone/>
            </a:pPr>
            <a:endParaRPr lang="fr-FR" sz="2800" b="1" dirty="0"/>
          </a:p>
          <a:p>
            <a:r>
              <a:rPr lang="fr-FR" sz="2800" b="1" dirty="0"/>
              <a:t>Quel est le planning ?</a:t>
            </a:r>
            <a:endParaRPr lang="fr-FR" sz="28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9" y="2060848"/>
            <a:ext cx="4222224" cy="28148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77319" y="4875664"/>
            <a:ext cx="1522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Webandi</a:t>
            </a:r>
            <a:endParaRPr lang="fr-FR" sz="1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40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5481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Comment établir la situation initiale?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700808"/>
            <a:ext cx="6187211" cy="25202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Description de la </a:t>
            </a:r>
            <a:r>
              <a:rPr lang="fr-FR" sz="2400" b="1" dirty="0"/>
              <a:t>situation avant l’opération </a:t>
            </a:r>
            <a:r>
              <a:rPr lang="fr-FR" sz="2000" b="1" dirty="0"/>
              <a:t>sur au moins 3 ans en termes d'usages, de services, de production</a:t>
            </a:r>
            <a:r>
              <a:rPr lang="fr-FR" sz="2000" dirty="0"/>
              <a:t>… 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400" b="1" dirty="0"/>
              <a:t>Bilan des consommations d’énergie </a:t>
            </a:r>
            <a:r>
              <a:rPr lang="fr-FR" sz="2000" dirty="0"/>
              <a:t>(antérieures aux modifications proposées dans le cadre du projet) établi sur une durée de 3 ans avec répartition par énergie et par usage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fr-FR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 </a:t>
            </a:r>
            <a:r>
              <a:rPr lang="fr-FR" sz="2400" b="1" dirty="0"/>
              <a:t>L’indicateur de performance énergétique </a:t>
            </a:r>
            <a:r>
              <a:rPr lang="fr-FR" sz="2000" dirty="0"/>
              <a:t>à retenir pour la suite du dossier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0" y="2252366"/>
            <a:ext cx="2014538" cy="201453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 rot="19800000">
            <a:off x="421200" y="4094921"/>
            <a:ext cx="2304256" cy="15841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 conseil de l’instructeur :</a:t>
            </a:r>
          </a:p>
          <a:p>
            <a:pPr algn="ctr"/>
            <a:r>
              <a:rPr lang="fr-FR" sz="1600" dirty="0"/>
              <a:t>L’indicateur de performance énergétique doit être associé à un niveau de production</a:t>
            </a:r>
          </a:p>
        </p:txBody>
      </p:sp>
    </p:spTree>
    <p:extLst>
      <p:ext uri="{BB962C8B-B14F-4D97-AF65-F5344CB8AC3E}">
        <p14:creationId xmlns:p14="http://schemas.microsoft.com/office/powerpoint/2010/main" val="24946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206" y="68011"/>
            <a:ext cx="8748464" cy="1143000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Comment déterminer la situation de référence?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06" y="1484784"/>
            <a:ext cx="26441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/>
              <a:t>Justifier du type de situation de référence utilisé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/>
              <a:t>Décrire l’équipement de référence et déterminer la consommation de référence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51BD58-9453-459B-9B63-62F5D875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149061"/>
            <a:ext cx="6288668" cy="56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BABCC-8C27-4B82-96AE-413DB0A8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r>
              <a:rPr lang="fr-FR" sz="2400" dirty="0"/>
              <a:t>Comment déterminer la situation de référence?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3A79D28-2BB6-4806-A065-D33D02737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783" y="1700808"/>
            <a:ext cx="6255137" cy="1728192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AA8F4D-C2A6-42E9-918B-AC2277E4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272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C8AA9C8-2267-40AC-8006-C432B2D44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423" y="1700808"/>
            <a:ext cx="5777874" cy="2291705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AA8F4D-C2A6-42E9-918B-AC2277E4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60D6AAF-5177-4CD4-B744-75147F46712A}"/>
              </a:ext>
            </a:extLst>
          </p:cNvPr>
          <p:cNvSpPr txBox="1">
            <a:spLocks/>
          </p:cNvSpPr>
          <p:nvPr/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fr-FR" sz="2400"/>
              <a:t>Comment déterminer la situation de référence?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92549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25D14-F3BC-4E68-827D-2C7770E5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i="0" u="none" strike="noStrike" baseline="0" dirty="0">
                <a:latin typeface="Calibri,Bold"/>
              </a:rPr>
              <a:t>Liste des BREF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B6C14C-1368-42E0-BB98-9A2F362F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B78CCB-77BD-463E-9526-DA47F935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7" y="1628800"/>
            <a:ext cx="8793846" cy="45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9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B6C14C-1368-42E0-BB98-9A2F362F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FFC85D-C7BB-4B4A-AD52-01E9CB53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17638"/>
            <a:ext cx="6338269" cy="284449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B2ED43F-1B28-43A8-B0D6-A4D06C584B1D}"/>
              </a:ext>
            </a:extLst>
          </p:cNvPr>
          <p:cNvSpPr txBox="1">
            <a:spLocks/>
          </p:cNvSpPr>
          <p:nvPr/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fr-FR" sz="2400"/>
              <a:t>Comment déterminer la situation de référence?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06160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B6C14C-1368-42E0-BB98-9A2F362F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BE40B3-3155-4079-8973-3792C663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12" y="1430668"/>
            <a:ext cx="6087576" cy="439248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446F934-0C8B-4BDB-9585-6744934C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r>
              <a:rPr lang="fr-FR" sz="2400" dirty="0"/>
              <a:t>Comment déterminer la situation de référence?</a:t>
            </a:r>
          </a:p>
        </p:txBody>
      </p:sp>
    </p:spTree>
    <p:extLst>
      <p:ext uri="{BB962C8B-B14F-4D97-AF65-F5344CB8AC3E}">
        <p14:creationId xmlns:p14="http://schemas.microsoft.com/office/powerpoint/2010/main" val="46358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457200" lvl="1" indent="0" algn="ctr">
              <a:buNone/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Augmenter le nombre de dossiers de demande spécifique instruits dans un délai restreint et avec un avis favorable à la clé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84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25D14-F3BC-4E68-827D-2C7770E5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0" u="none" strike="noStrike" baseline="0" dirty="0">
                <a:latin typeface="Calibri,Bold"/>
              </a:rPr>
              <a:t>Un exemple de construction de situation de</a:t>
            </a:r>
            <a:br>
              <a:rPr lang="fr-FR" sz="2400" b="1" i="0" u="none" strike="noStrike" baseline="0" dirty="0">
                <a:latin typeface="Calibri,Bold"/>
              </a:rPr>
            </a:br>
            <a:r>
              <a:rPr lang="fr-FR" sz="2400" b="1" i="0" u="none" strike="noStrike" baseline="0" dirty="0">
                <a:latin typeface="Calibri,Bold"/>
              </a:rPr>
              <a:t>référence à partir de données de production</a:t>
            </a:r>
            <a:endParaRPr lang="fr-FR" sz="24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B6C14C-1368-42E0-BB98-9A2F362F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E55F08-285A-4A08-95C7-5964A283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35728"/>
            <a:ext cx="6840760" cy="41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33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B6C14C-1368-42E0-BB98-9A2F362F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AD7183-327F-4B5E-A9C9-1B3BB4CD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84" y="1417638"/>
            <a:ext cx="6338264" cy="503061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399A4B5-AEFE-42D8-9421-24FF5E6E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r>
              <a:rPr lang="fr-FR" sz="2400" dirty="0"/>
              <a:t>Comment déterminer la situation de référence?</a:t>
            </a:r>
          </a:p>
        </p:txBody>
      </p:sp>
    </p:spTree>
    <p:extLst>
      <p:ext uri="{BB962C8B-B14F-4D97-AF65-F5344CB8AC3E}">
        <p14:creationId xmlns:p14="http://schemas.microsoft.com/office/powerpoint/2010/main" val="4116882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569" y="254814"/>
            <a:ext cx="8686431" cy="1143000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Comment déterminer la situation prévisionnelle après l’opération?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7820" y="1919989"/>
            <a:ext cx="6336704" cy="17367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Réaliser </a:t>
            </a:r>
            <a:r>
              <a:rPr lang="fr-FR" sz="2000" b="1" dirty="0"/>
              <a:t>une étude de faisabilité ou d’ingénierie </a:t>
            </a:r>
            <a:r>
              <a:rPr lang="fr-FR" sz="2000" dirty="0"/>
              <a:t>permettant la définition précise et le dimensionnement exact de l’opération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fr-FR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b="1" dirty="0"/>
              <a:t>Réaliser des bilans théoriques « avant/après »</a:t>
            </a:r>
            <a:r>
              <a:rPr lang="fr-FR" sz="2000" dirty="0"/>
              <a:t> donnant notamment la consommation après travaux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2" y="1655925"/>
            <a:ext cx="2592288" cy="200084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 rot="20984115">
            <a:off x="396309" y="4355926"/>
            <a:ext cx="5845518" cy="15841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 conseil de l’instructeur :</a:t>
            </a:r>
          </a:p>
          <a:p>
            <a:pPr algn="just"/>
            <a:r>
              <a:rPr lang="fr-FR" sz="1600" i="1" dirty="0"/>
              <a:t>Les mesures post-opérations ont pour seul but de corroborer le niveau de performance énergétique annoncé suite à l’étude de faisabilité. Elles ne doivent pas être utilisées dans le calcul d’économies d’énergie menant au montant CEE valorisable.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77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569" y="0"/>
            <a:ext cx="8686431" cy="1143000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Comment calculer le gain énergétique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90786"/>
            <a:ext cx="8892480" cy="2933801"/>
          </a:xfrm>
        </p:spPr>
        <p:txBody>
          <a:bodyPr>
            <a:noAutofit/>
          </a:bodyPr>
          <a:lstStyle/>
          <a:p>
            <a:pPr lvl="1" algn="just">
              <a:buFont typeface="Courier New" panose="02070309020205020404" pitchFamily="49" charset="0"/>
              <a:buChar char="o"/>
            </a:pPr>
            <a:r>
              <a:rPr lang="fr-FR" sz="2000" u="sng" dirty="0"/>
              <a:t>Cas général </a:t>
            </a:r>
            <a:r>
              <a:rPr lang="fr-FR" sz="2000" dirty="0"/>
              <a:t>: </a:t>
            </a:r>
          </a:p>
          <a:p>
            <a:pPr marL="82550" lvl="1" indent="0" algn="just">
              <a:buNone/>
            </a:pPr>
            <a:r>
              <a:rPr lang="fr-FR" sz="2000" dirty="0"/>
              <a:t>Gain annuel théorique = Conso de référence – Consommation prévisionnelle après travaux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FR" sz="2000" u="sng" dirty="0"/>
              <a:t>Cas particulier </a:t>
            </a:r>
            <a:r>
              <a:rPr lang="fr-FR" sz="2000" dirty="0"/>
              <a:t>: substitution totale ou partielle</a:t>
            </a:r>
          </a:p>
          <a:p>
            <a:pPr marL="93663" lvl="1" indent="0" algn="just">
              <a:buNone/>
            </a:pPr>
            <a:r>
              <a:rPr lang="fr-FR" sz="2000" dirty="0"/>
              <a:t>Exemple remplacement four à gaz par four électrique</a:t>
            </a:r>
          </a:p>
          <a:p>
            <a:pPr marL="0" lvl="1" indent="0" algn="just">
              <a:buNone/>
            </a:pPr>
            <a:r>
              <a:rPr lang="fr-FR" sz="2000" dirty="0"/>
              <a:t>Gain annuel théorique = Conso de référence (gaz) – Conso prévisionnelle (gaz virtuellement nécessaire pour produire l’électricité qui sera consommée)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1A2DDB-30C9-4F4E-B909-EB1E50241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0973"/>
            <a:ext cx="7416824" cy="3137935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3B4FB809-B049-4F82-BF57-A8A45AD899D7}"/>
              </a:ext>
            </a:extLst>
          </p:cNvPr>
          <p:cNvSpPr/>
          <p:nvPr/>
        </p:nvSpPr>
        <p:spPr>
          <a:xfrm rot="20984115">
            <a:off x="5809866" y="4297429"/>
            <a:ext cx="3213915" cy="136639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 conseil de l’instructeur :</a:t>
            </a:r>
          </a:p>
          <a:p>
            <a:pPr algn="just"/>
            <a:r>
              <a:rPr lang="fr-FR" sz="1600" i="1" dirty="0"/>
              <a:t>Dans tous les cas, le rendement de conversion doit être justifié et argumenté.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731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569" y="254814"/>
            <a:ext cx="8686431" cy="1143000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Comment calculer le gain 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359294"/>
            <a:ext cx="8892480" cy="2933801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De la même manière, le demandeur fournira le détail du calcul du gain en gaz à effet de serre (GES). </a:t>
            </a:r>
          </a:p>
          <a:p>
            <a:pPr lvl="0"/>
            <a:r>
              <a:rPr lang="fr-FR" b="1" u="sng" dirty="0">
                <a:solidFill>
                  <a:schemeClr val="tx2"/>
                </a:solidFill>
              </a:rPr>
              <a:t>Les opérations d'économies d'énergie qui conduisent à une hausse des émissions de gaz à effet de serre ne donnent pas lieu à la délivrance de certificats d'économies d'énergie.</a:t>
            </a:r>
          </a:p>
          <a:p>
            <a:pPr lvl="0"/>
            <a:r>
              <a:rPr lang="fr-FR" dirty="0">
                <a:solidFill>
                  <a:schemeClr val="tx2"/>
                </a:solidFill>
              </a:rPr>
              <a:t>cf. Article L221-7-1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6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569" y="254814"/>
            <a:ext cx="8686431" cy="1143000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Durée de vie et montant kWh </a:t>
            </a:r>
            <a:r>
              <a:rPr lang="fr-FR" dirty="0" err="1"/>
              <a:t>cumac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7820" y="2358143"/>
            <a:ext cx="6112652" cy="77356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fr-FR" sz="2400" b="1" dirty="0"/>
              <a:t>Durée de vie de 15 ans par défaut</a:t>
            </a:r>
            <a:r>
              <a:rPr lang="fr-FR" sz="2400" dirty="0"/>
              <a:t>, qui doit néanmoins être justifiée.</a:t>
            </a:r>
            <a:endParaRPr lang="fr-FR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3" y="2294349"/>
            <a:ext cx="2310187" cy="9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212976"/>
            <a:ext cx="914400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5477B"/>
                </a:solidFill>
              </a:rPr>
              <a:t>Montant des CEE</a:t>
            </a:r>
            <a:r>
              <a:rPr lang="fr-FR" sz="2800" b="1" dirty="0">
                <a:solidFill>
                  <a:srgbClr val="15477B"/>
                </a:solidFill>
              </a:rPr>
              <a:t> </a:t>
            </a:r>
          </a:p>
          <a:p>
            <a:pPr algn="ctr"/>
            <a:endParaRPr lang="fr-FR" sz="2800" b="1" dirty="0">
              <a:solidFill>
                <a:srgbClr val="15477B"/>
              </a:solidFill>
            </a:endParaRPr>
          </a:p>
          <a:p>
            <a:pPr algn="ctr"/>
            <a:r>
              <a:rPr lang="fr-FR" sz="2400" b="1" dirty="0">
                <a:solidFill>
                  <a:srgbClr val="15477B"/>
                </a:solidFill>
              </a:rPr>
              <a:t>= Gains annuels d’énergie X Durée de vie actualisée de l’équipement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 rot="20984115">
            <a:off x="605870" y="4745147"/>
            <a:ext cx="3122056" cy="13683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 conseil de l’instructeur :</a:t>
            </a:r>
          </a:p>
          <a:p>
            <a:pPr algn="just"/>
            <a:r>
              <a:rPr lang="fr-FR" sz="1600" i="1" dirty="0"/>
              <a:t>Une durée de vie peut être justifiée par une durée de garantie ou par des retours d’expérience sur des équipements similaires.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384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54814"/>
            <a:ext cx="8100392" cy="1143000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Comment calculer le temps de retour brut de l’opération?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2636912"/>
            <a:ext cx="8856984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TRB (ans) = </a:t>
            </a:r>
          </a:p>
          <a:p>
            <a:pPr algn="ctr"/>
            <a:r>
              <a:rPr lang="fr-FR" sz="4000" b="1" dirty="0"/>
              <a:t>Surcoût investissement (€ HT) / Économies d’énergie annuelles (€ HT)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 rot="20984115">
            <a:off x="605870" y="4745147"/>
            <a:ext cx="3122056" cy="13683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 conseil de l’instructeur :</a:t>
            </a:r>
          </a:p>
          <a:p>
            <a:pPr algn="just"/>
            <a:r>
              <a:rPr lang="fr-FR" sz="1600" i="1" dirty="0"/>
              <a:t>Le TRB doit être supérieur à 3 ans.</a:t>
            </a:r>
          </a:p>
          <a:p>
            <a:pPr algn="just"/>
            <a:r>
              <a:rPr lang="fr-FR" sz="1600" i="1" dirty="0"/>
              <a:t>Faire un tableau de synthèse listant le montant des factures et présenter les factures en annexes.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488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SPECIFICITES LIEES A 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Les sites EU-ETS doivent être </a:t>
            </a:r>
            <a:r>
              <a:rPr lang="fr-FR" sz="2400" b="1" u="sng" dirty="0"/>
              <a:t>certifiés ISO 50001</a:t>
            </a:r>
          </a:p>
          <a:p>
            <a:r>
              <a:rPr lang="fr-FR" sz="2400" dirty="0"/>
              <a:t>Rétroaction au 1</a:t>
            </a:r>
            <a:r>
              <a:rPr lang="fr-FR" sz="2400" baseline="30000" dirty="0"/>
              <a:t>er</a:t>
            </a:r>
            <a:r>
              <a:rPr lang="fr-FR" sz="2400" dirty="0"/>
              <a:t> janvier 2019</a:t>
            </a:r>
          </a:p>
          <a:p>
            <a:pPr lvl="1"/>
            <a:r>
              <a:rPr lang="fr-FR" sz="2000" u="sng" dirty="0"/>
              <a:t>Actions entre le 1</a:t>
            </a:r>
            <a:r>
              <a:rPr lang="fr-FR" sz="2000" u="sng" baseline="30000" dirty="0"/>
              <a:t>er</a:t>
            </a:r>
            <a:r>
              <a:rPr lang="fr-FR" sz="2000" u="sng" dirty="0"/>
              <a:t> janvier 2019 et le 31 décembre 2021 :</a:t>
            </a:r>
            <a:r>
              <a:rPr lang="fr-FR" sz="2000" dirty="0"/>
              <a:t> pour les sites qui auraient engagés des travaux en amont de la certification, ces derniers doivent avoir obtenus leur certification avant le mesurage de vérification,</a:t>
            </a:r>
          </a:p>
          <a:p>
            <a:pPr lvl="1"/>
            <a:r>
              <a:rPr lang="fr-FR" sz="2000" b="0" i="0" u="none" strike="noStrike" baseline="0" dirty="0">
                <a:latin typeface="SourceSansPro-Light"/>
              </a:rPr>
              <a:t>Pour les travaux engagés à partir du 1er janvier 2022, la certification doit être obtenue à la date d’engagement de l’opération.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37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4313554"/>
            <a:ext cx="5832648" cy="17996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Cas d’un industriel certifié ISO 50001 :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Ce dernier n’a pas d’audit énergétique à fournir en annexe du dossier technique car dispensé de l’audit énergétique réglementaire. Comment faire ?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ysClr val="windowText" lastClr="000000"/>
                </a:solidFill>
              </a:rPr>
              <a:t>Fournir un document de type « revue énergétique » complet et détaillé</a:t>
            </a:r>
          </a:p>
        </p:txBody>
      </p:sp>
    </p:spTree>
    <p:extLst>
      <p:ext uri="{BB962C8B-B14F-4D97-AF65-F5344CB8AC3E}">
        <p14:creationId xmlns:p14="http://schemas.microsoft.com/office/powerpoint/2010/main" val="528985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860" y="-34500"/>
            <a:ext cx="6438982" cy="1143000"/>
          </a:xfrm>
        </p:spPr>
        <p:txBody>
          <a:bodyPr/>
          <a:lstStyle/>
          <a:p>
            <a:r>
              <a:rPr lang="fr-FR" dirty="0"/>
              <a:t>LES SPECIFICITES LIEES A 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32" y="908720"/>
            <a:ext cx="9324528" cy="4525963"/>
          </a:xfrm>
        </p:spPr>
        <p:txBody>
          <a:bodyPr>
            <a:normAutofit/>
          </a:bodyPr>
          <a:lstStyle/>
          <a:p>
            <a:r>
              <a:rPr lang="fr-FR" sz="2400" dirty="0"/>
              <a:t>Les Lignes Directrices : LD-ETS</a:t>
            </a:r>
            <a:endParaRPr lang="fr-FR" sz="2400" b="1" u="sng" dirty="0"/>
          </a:p>
          <a:p>
            <a:r>
              <a:rPr lang="fr-FR" sz="2400" dirty="0"/>
              <a:t>une 15</a:t>
            </a:r>
            <a:r>
              <a:rPr lang="fr-FR" sz="2400" baseline="30000" dirty="0"/>
              <a:t>aine</a:t>
            </a:r>
            <a:r>
              <a:rPr lang="fr-FR" sz="2400" dirty="0"/>
              <a:t> de fiches : récupération de chaleur / production de chaleur CSR</a:t>
            </a:r>
          </a:p>
          <a:p>
            <a:r>
              <a:rPr lang="fr-FR" sz="2400" dirty="0"/>
              <a:t>A venir: chaudière / isolation </a:t>
            </a:r>
            <a:endParaRPr lang="fr-FR" sz="2400" strike="sngStrike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38</a:t>
            </a:fld>
            <a:endParaRPr lang="fr-FR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36" y="2564503"/>
            <a:ext cx="6390456" cy="43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8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SPECIFICITES LIEES A 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fr-FR" sz="2000" dirty="0"/>
              <a:t>Durée représentative du mesurage :</a:t>
            </a:r>
          </a:p>
          <a:p>
            <a:pPr lvl="1"/>
            <a:r>
              <a:rPr lang="fr-FR" sz="2000" b="1" u="sng" dirty="0"/>
              <a:t>Spécifique :</a:t>
            </a:r>
            <a:r>
              <a:rPr lang="fr-FR" sz="2000" dirty="0"/>
              <a:t> </a:t>
            </a:r>
            <a:r>
              <a:rPr lang="fr-FR" sz="2000" b="1" dirty="0"/>
              <a:t>durée minimale de 6 mois</a:t>
            </a:r>
            <a:r>
              <a:rPr lang="fr-FR" sz="2000" dirty="0"/>
              <a:t>, réduite à </a:t>
            </a:r>
            <a:r>
              <a:rPr lang="fr-FR" sz="2000" b="1" dirty="0"/>
              <a:t>2 mois min si demande &lt; 20 </a:t>
            </a:r>
            <a:r>
              <a:rPr lang="fr-FR" sz="2000" b="1" dirty="0" err="1"/>
              <a:t>GWhcumac</a:t>
            </a:r>
            <a:endParaRPr lang="fr-FR" sz="2000" b="1" dirty="0"/>
          </a:p>
          <a:p>
            <a:pPr lvl="1"/>
            <a:r>
              <a:rPr lang="fr-FR" sz="2000" b="1" u="sng" dirty="0"/>
              <a:t>LD-ETS :</a:t>
            </a:r>
            <a:r>
              <a:rPr lang="fr-FR" sz="2000" dirty="0"/>
              <a:t> en fonction des lignes directrices (</a:t>
            </a:r>
            <a:r>
              <a:rPr lang="fr-FR" sz="2000" dirty="0" err="1"/>
              <a:t>e.g</a:t>
            </a:r>
            <a:r>
              <a:rPr lang="fr-FR" sz="2000" dirty="0"/>
              <a:t>. système de récupération de chaleur sur un groupe de production de froid : </a:t>
            </a:r>
            <a:r>
              <a:rPr lang="fr-FR" sz="2000" b="1" dirty="0"/>
              <a:t>durée minimale de 1 an</a:t>
            </a:r>
            <a:r>
              <a:rPr lang="fr-FR" sz="2000" dirty="0"/>
              <a:t>, réduite à 2 mois min (</a:t>
            </a:r>
            <a:r>
              <a:rPr lang="fr-FR" sz="2000" b="1" dirty="0"/>
              <a:t>à justifier</a:t>
            </a:r>
            <a:r>
              <a:rPr lang="fr-FR" sz="2000" dirty="0"/>
              <a:t>) si le procédé consommateur de chaleur récupérée est stable (</a:t>
            </a:r>
            <a:r>
              <a:rPr lang="fr-FR" sz="2000" b="1" dirty="0"/>
              <a:t>à justifier</a:t>
            </a:r>
            <a:r>
              <a:rPr lang="fr-FR" sz="2000" dirty="0"/>
              <a:t>). 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Le gain énergétique prise en compte dans le calcul du montant CEE est le gain THEORIQUE. Cependant, ce dernier doit être validé par des MESURES ex post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39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339752" y="5039631"/>
            <a:ext cx="5832648" cy="17996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Si l’écart entre les économies théoriques et les économies mesurées est significatif, alors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1) soit la situation de référence n’est pas appropriée,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2) soit le gain énergétique est mal estimé.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chemeClr val="tx1"/>
                </a:solidFill>
              </a:rPr>
              <a:t> Il est alors nécessaire de reprendre le dossier en conséquence.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1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E2BA7FB4-1D47-44FA-B956-BC86307621D8}"/>
              </a:ext>
            </a:extLst>
          </p:cNvPr>
          <p:cNvSpPr txBox="1">
            <a:spLocks/>
          </p:cNvSpPr>
          <p:nvPr/>
        </p:nvSpPr>
        <p:spPr>
          <a:xfrm>
            <a:off x="-8627" y="893440"/>
            <a:ext cx="8902824" cy="519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>
                <a:latin typeface="Myriad Pro"/>
              </a:rPr>
              <a:t>La consommation d’énergie dans l’industrie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73224" y="1556792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20%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1720" y="1556792"/>
            <a:ext cx="65980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Part de la consommation d’énergie de l’industrie en France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8798" y="2708920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1%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294" y="2708920"/>
            <a:ext cx="65980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Nombre de sites qui consomme 2/3 de l’énergie dans l’industrie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4278" y="3861048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20%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42774" y="3861048"/>
            <a:ext cx="65980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Potentiel de diminution des consommations d’énergie dans industrie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4278" y="5011256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75%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42774" y="5011256"/>
            <a:ext cx="65980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 cette diminution est associée à des solutions éprouvées</a:t>
            </a:r>
          </a:p>
        </p:txBody>
      </p:sp>
      <p:sp>
        <p:nvSpPr>
          <p:cNvPr id="25" name="Rectangle 24"/>
          <p:cNvSpPr/>
          <p:nvPr/>
        </p:nvSpPr>
        <p:spPr>
          <a:xfrm rot="19207955">
            <a:off x="7697089" y="5255623"/>
            <a:ext cx="1368152" cy="853311"/>
          </a:xfrm>
          <a:prstGeom prst="rect">
            <a:avLst/>
          </a:prstGeom>
          <a:solidFill>
            <a:schemeClr val="bg1">
              <a:alpha val="86000"/>
            </a:schemeClr>
          </a:solidFill>
          <a:ln w="635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rgbClr val="00B050"/>
                </a:solidFill>
              </a:rPr>
              <a:t>CEE</a:t>
            </a:r>
          </a:p>
        </p:txBody>
      </p:sp>
    </p:spTree>
    <p:extLst>
      <p:ext uri="{BB962C8B-B14F-4D97-AF65-F5344CB8AC3E}">
        <p14:creationId xmlns:p14="http://schemas.microsoft.com/office/powerpoint/2010/main" val="3085147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202946"/>
            <a:ext cx="8229600" cy="1143000"/>
          </a:xfrm>
        </p:spPr>
        <p:txBody>
          <a:bodyPr>
            <a:normAutofit fontScale="9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Tx/>
              <a:buBlip>
                <a:blip r:embed="rId3"/>
              </a:buBlip>
              <a:tabLst/>
              <a:defRPr/>
            </a:pP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TRB doit être &gt; 3 ans </a:t>
            </a: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Dans le calcul économique, la </a:t>
            </a: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valorisation du C02 </a:t>
            </a: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économisée doit être pris en compte:</a:t>
            </a: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SourceSansPro-Light"/>
                <a:ea typeface="+mn-ea"/>
                <a:cs typeface="+mn-cs"/>
              </a:rPr>
              <a:t>9,54 €/t CO2e pour les opérations engagées en 2019 ;</a:t>
            </a: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SourceSansPro-Light"/>
                <a:ea typeface="+mn-ea"/>
                <a:cs typeface="+mn-cs"/>
              </a:rPr>
            </a:b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SourceSansPro-Light"/>
                <a:ea typeface="+mn-ea"/>
                <a:cs typeface="+mn-cs"/>
              </a:rPr>
              <a:t>22,41 €/t CO2e pour celles engagées en 2020 ;</a:t>
            </a: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SourceSansPro-Light"/>
                <a:ea typeface="+mn-ea"/>
                <a:cs typeface="+mn-cs"/>
              </a:rPr>
            </a:b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SourceSansPro-Light"/>
                <a:ea typeface="+mn-ea"/>
                <a:cs typeface="+mn-cs"/>
              </a:rPr>
              <a:t>24,43 €/t CO2e pour celles engagées en 2021 ;</a:t>
            </a: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SourceSansPro-Light"/>
                <a:ea typeface="+mn-ea"/>
                <a:cs typeface="+mn-cs"/>
              </a:rPr>
            </a:b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SourceSansPro-Light"/>
                <a:ea typeface="+mn-ea"/>
                <a:cs typeface="+mn-cs"/>
              </a:rPr>
              <a:t>36,24 €/t CO2e pour celles engagées en 2022.</a:t>
            </a: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1F366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Toutes les infos : cf. </a:t>
            </a:r>
            <a:r>
              <a:rPr kumimoji="0" lang="fr-FR" sz="27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/>
              </a:rPr>
              <a:t>Arrêté du 20 septembre 2019 modifiant l'arrêté du 29 décembre 2014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40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CF79F4-B7A5-48A3-9576-72B4FAEA35E4}"/>
              </a:ext>
            </a:extLst>
          </p:cNvPr>
          <p:cNvSpPr txBox="1"/>
          <p:nvPr/>
        </p:nvSpPr>
        <p:spPr>
          <a:xfrm>
            <a:off x="2123728" y="47594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Calcul du TRB pour les sites EU ETS</a:t>
            </a:r>
          </a:p>
        </p:txBody>
      </p:sp>
    </p:spTree>
    <p:extLst>
      <p:ext uri="{BB962C8B-B14F-4D97-AF65-F5344CB8AC3E}">
        <p14:creationId xmlns:p14="http://schemas.microsoft.com/office/powerpoint/2010/main" val="2134729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41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0AF41B2-5A71-4B79-ADA9-1CA2F4D5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857500"/>
            <a:ext cx="8229600" cy="1143000"/>
          </a:xfrm>
        </p:spPr>
        <p:txBody>
          <a:bodyPr/>
          <a:lstStyle/>
          <a:p>
            <a:r>
              <a:rPr lang="fr-FR" dirty="0"/>
              <a:t>ECHANGES</a:t>
            </a:r>
          </a:p>
        </p:txBody>
      </p:sp>
    </p:spTree>
    <p:extLst>
      <p:ext uri="{BB962C8B-B14F-4D97-AF65-F5344CB8AC3E}">
        <p14:creationId xmlns:p14="http://schemas.microsoft.com/office/powerpoint/2010/main" val="762752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points à retenir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Argumenter et jouer la transparence</a:t>
            </a:r>
          </a:p>
          <a:p>
            <a:r>
              <a:rPr lang="fr-FR" dirty="0"/>
              <a:t>Eviter à tout prix d’utiliser la solution initiale</a:t>
            </a:r>
          </a:p>
          <a:p>
            <a:r>
              <a:rPr lang="fr-FR" dirty="0"/>
              <a:t>Ne pas gonfler les durées de vie</a:t>
            </a:r>
          </a:p>
          <a:p>
            <a:r>
              <a:rPr lang="fr-FR" dirty="0"/>
              <a:t>S’appuyer sur les BREF</a:t>
            </a:r>
          </a:p>
          <a:p>
            <a:r>
              <a:rPr lang="fr-FR" dirty="0"/>
              <a:t>Gain à iso production</a:t>
            </a:r>
          </a:p>
          <a:p>
            <a:r>
              <a:rPr lang="fr-FR" dirty="0"/>
              <a:t>TRB &gt; 3 ans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11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42284" y="955800"/>
            <a:ext cx="8892481" cy="47958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1900" dirty="0">
                <a:solidFill>
                  <a:srgbClr val="0070C0"/>
                </a:solidFill>
              </a:rPr>
              <a:t>Les guides ADEME sont disponibles dans la médiathèque. </a:t>
            </a:r>
          </a:p>
          <a:p>
            <a:pPr marL="0" indent="0">
              <a:buNone/>
              <a:defRPr/>
            </a:pPr>
            <a:r>
              <a:rPr lang="fr-FR" sz="1900" dirty="0">
                <a:solidFill>
                  <a:srgbClr val="0070C0"/>
                </a:solidFill>
              </a:rPr>
              <a:t>Ces guides permettent un accompagnement pas à pas des collectivités et/ou  des entreprises dans leur démarche d’utilisation des CEE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endParaRPr lang="fr-FR" sz="1700" dirty="0"/>
          </a:p>
          <a:p>
            <a:pPr marL="0" indent="0">
              <a:buNone/>
              <a:defRPr/>
            </a:pPr>
            <a:endParaRPr lang="fr-FR" sz="17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FR" sz="1700" dirty="0">
                <a:solidFill>
                  <a:srgbClr val="0070C0"/>
                </a:solidFill>
              </a:rPr>
              <a:t>Le guide des opérations spécifiques </a:t>
            </a:r>
          </a:p>
          <a:p>
            <a:pPr marL="0" indent="0">
              <a:buFontTx/>
              <a:buNone/>
              <a:defRPr/>
            </a:pPr>
            <a:r>
              <a:rPr lang="fr-FR" sz="1700" dirty="0">
                <a:solidFill>
                  <a:srgbClr val="0070C0"/>
                </a:solidFill>
              </a:rPr>
              <a:t>mis à jour.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0110">
            <a:off x="2460774" y="2223981"/>
            <a:ext cx="1333588" cy="18745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4962">
            <a:off x="5641363" y="2141614"/>
            <a:ext cx="1305416" cy="18256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225333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Guide Collectivités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47271" y="2253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Guide Entreprises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799492" y="-43593"/>
            <a:ext cx="3190723" cy="57032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 Communication 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162800" y="6370463"/>
            <a:ext cx="536121" cy="365125"/>
          </a:xfrm>
        </p:spPr>
        <p:txBody>
          <a:bodyPr/>
          <a:lstStyle/>
          <a:p>
            <a:pPr>
              <a:defRPr/>
            </a:pPr>
            <a:fld id="{5B5C88BF-CD31-410C-85CC-9912FF5DEE6C}" type="slidenum">
              <a:rPr lang="fr-FR" altLang="fr-FR" smtClean="0"/>
              <a:pPr>
                <a:defRPr/>
              </a:pPr>
              <a:t>43</a:t>
            </a:fld>
            <a:endParaRPr lang="fr-FR" alt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29574">
            <a:off x="4028013" y="4015000"/>
            <a:ext cx="1726314" cy="2248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254" y="5691717"/>
            <a:ext cx="29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8"/>
              </a:rPr>
              <a:t>Guide opérations spécifiques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540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8820472" cy="52998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900" dirty="0">
                <a:solidFill>
                  <a:schemeClr val="accent6"/>
                </a:solidFill>
              </a:rPr>
              <a:t>Pour rappel les sites de référence vers lesquels vous pouvez orienter vos interlocuteurs</a:t>
            </a:r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fr-FR" sz="1700" dirty="0">
                <a:solidFill>
                  <a:schemeClr val="accent6"/>
                </a:solidFill>
              </a:rPr>
              <a:t>Le calculateur CEE (web): </a:t>
            </a:r>
          </a:p>
          <a:p>
            <a:pPr marL="0" indent="0">
              <a:buFontTx/>
              <a:buNone/>
              <a:defRPr/>
            </a:pPr>
            <a:r>
              <a:rPr lang="fr-FR" sz="1700" i="1" u="sng" dirty="0">
                <a:hlinkClick r:id="rId3"/>
              </a:rPr>
              <a:t>http://calculateur-cee.ademe.fr/</a:t>
            </a:r>
            <a:endParaRPr lang="fr-FR" sz="1700" i="1" u="sng" dirty="0"/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fr-FR" sz="1700" dirty="0">
                <a:solidFill>
                  <a:schemeClr val="accent6"/>
                </a:solidFill>
              </a:rPr>
              <a:t>Le site du club CEE de l’ATEE: </a:t>
            </a:r>
            <a:r>
              <a:rPr lang="fr-FR" sz="1700" dirty="0">
                <a:solidFill>
                  <a:srgbClr val="4DF51F"/>
                </a:solidFill>
                <a:hlinkClick r:id="rId4"/>
              </a:rPr>
              <a:t>http://atee.fr/c2e</a:t>
            </a:r>
            <a:endParaRPr lang="fr-FR" sz="1700" dirty="0">
              <a:solidFill>
                <a:srgbClr val="4DF51F"/>
              </a:solidFill>
            </a:endParaRPr>
          </a:p>
          <a:p>
            <a:pPr marL="0" indent="0"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fr-FR" sz="1700" dirty="0">
                <a:solidFill>
                  <a:schemeClr val="accent6"/>
                </a:solidFill>
              </a:rPr>
              <a:t>		Le site d’AMORCE : </a:t>
            </a:r>
            <a:r>
              <a:rPr lang="fr-FR" sz="1700" dirty="0">
                <a:hlinkClick r:id="rId5"/>
              </a:rPr>
              <a:t>https://amorce.asso.fr/boite-a-outils-energie-certificats-		d-</a:t>
            </a:r>
            <a:r>
              <a:rPr lang="fr-FR" sz="1700" dirty="0" err="1">
                <a:hlinkClick r:id="rId5"/>
              </a:rPr>
              <a:t>economies</a:t>
            </a:r>
            <a:r>
              <a:rPr lang="fr-FR" sz="1700" dirty="0">
                <a:hlinkClick r:id="rId5"/>
              </a:rPr>
              <a:t>-</a:t>
            </a:r>
            <a:r>
              <a:rPr lang="fr-FR" sz="1700" dirty="0" err="1">
                <a:hlinkClick r:id="rId5"/>
              </a:rPr>
              <a:t>d-energie</a:t>
            </a:r>
            <a:endParaRPr lang="fr-FR" sz="1700" dirty="0"/>
          </a:p>
          <a:p>
            <a:pPr marL="0" indent="0"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endParaRPr lang="fr-FR" sz="1700" dirty="0"/>
          </a:p>
          <a:p>
            <a:pPr marL="0" indent="0">
              <a:buNone/>
              <a:defRPr/>
            </a:pPr>
            <a:endParaRPr lang="fr-FR" sz="17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/>
          <a:stretch>
            <a:fillRect/>
          </a:stretch>
        </p:blipFill>
        <p:spPr bwMode="auto">
          <a:xfrm>
            <a:off x="3900217" y="2420888"/>
            <a:ext cx="1654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10"/>
          <p:cNvSpPr>
            <a:spLocks noChangeArrowheads="1"/>
          </p:cNvSpPr>
          <p:nvPr/>
        </p:nvSpPr>
        <p:spPr bwMode="auto">
          <a:xfrm>
            <a:off x="0" y="658248"/>
            <a:ext cx="3909765" cy="56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4A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004A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rgbClr val="004A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</a:rPr>
              <a:t>Les documents de référence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08662">
            <a:off x="317182" y="4879560"/>
            <a:ext cx="1160203" cy="164303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868144" y="79066"/>
            <a:ext cx="3190723" cy="57032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 Communication 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162800" y="6370463"/>
            <a:ext cx="536121" cy="365125"/>
          </a:xfrm>
        </p:spPr>
        <p:txBody>
          <a:bodyPr/>
          <a:lstStyle/>
          <a:p>
            <a:pPr>
              <a:defRPr/>
            </a:pPr>
            <a:fld id="{5B5C88BF-CD31-410C-85CC-9912FF5DEE6C}" type="slidenum">
              <a:rPr lang="fr-FR" altLang="fr-FR" smtClean="0"/>
              <a:pPr>
                <a:defRPr/>
              </a:pPr>
              <a:t>44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5449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51519" y="699628"/>
            <a:ext cx="8892481" cy="565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1700" dirty="0"/>
          </a:p>
          <a:p>
            <a:pPr marL="0" indent="0"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fr-FR" sz="1700" dirty="0">
                <a:solidFill>
                  <a:schemeClr val="accent6"/>
                </a:solidFill>
              </a:rPr>
              <a:t>Le site Emmy: </a:t>
            </a:r>
            <a:r>
              <a:rPr lang="fr-FR" sz="1700" dirty="0">
                <a:solidFill>
                  <a:schemeClr val="accent6"/>
                </a:solidFill>
                <a:hlinkClick r:id="rId3"/>
              </a:rPr>
              <a:t>https://www.emmy.fr/</a:t>
            </a: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fr-FR" sz="1700" dirty="0">
                <a:solidFill>
                  <a:schemeClr val="accent6"/>
                </a:solidFill>
              </a:rPr>
              <a:t>Le site du Ministère  (LA référence) </a:t>
            </a:r>
            <a:r>
              <a:rPr lang="fr-FR" sz="1500" dirty="0">
                <a:solidFill>
                  <a:schemeClr val="accent6"/>
                </a:solidFill>
              </a:rPr>
              <a:t>: </a:t>
            </a:r>
            <a:r>
              <a:rPr lang="fr-FR" sz="1500" dirty="0">
                <a:solidFill>
                  <a:schemeClr val="accent6"/>
                </a:solidFill>
                <a:hlinkClick r:id="rId4"/>
              </a:rPr>
              <a:t>https://www.ecologique-solidaire.gouv.fr/politiques/certificats-economies-denergie</a:t>
            </a:r>
            <a:endParaRPr lang="fr-FR" sz="15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fr-FR" sz="1700" dirty="0">
                <a:solidFill>
                  <a:schemeClr val="accent6"/>
                </a:solidFill>
              </a:rPr>
              <a:t>La Lettre d’information du Ministère (tous les 2 mois) : </a:t>
            </a:r>
            <a:r>
              <a:rPr lang="fr-FR" sz="1700" dirty="0">
                <a:solidFill>
                  <a:schemeClr val="accent6"/>
                </a:solidFill>
                <a:hlinkClick r:id="rId5"/>
              </a:rPr>
              <a:t>https://www.ecologique-solidaire.gouv.fr/comites-pilotage-lettres-dinformation-et-statistiques-du-dispositif-des-certificats-deconomies#e1</a:t>
            </a:r>
            <a:endParaRPr lang="fr-FR" sz="17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700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endParaRPr lang="fr-FR" sz="1700" dirty="0">
              <a:solidFill>
                <a:schemeClr val="accent6"/>
              </a:solidFill>
            </a:endParaRPr>
          </a:p>
        </p:txBody>
      </p:sp>
      <p:sp>
        <p:nvSpPr>
          <p:cNvPr id="69638" name="Rectangle 10"/>
          <p:cNvSpPr>
            <a:spLocks noChangeArrowheads="1"/>
          </p:cNvSpPr>
          <p:nvPr/>
        </p:nvSpPr>
        <p:spPr bwMode="auto">
          <a:xfrm>
            <a:off x="5292080" y="-27148"/>
            <a:ext cx="3333701" cy="56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4A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004A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rgbClr val="004A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</a:rPr>
              <a:t>Les sites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50575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07425" y="6370638"/>
            <a:ext cx="536575" cy="365125"/>
          </a:xfrm>
          <a:noFill/>
        </p:spPr>
        <p:txBody>
          <a:bodyPr/>
          <a:lstStyle>
            <a:lvl1pPr defTabSz="406400">
              <a:spcBef>
                <a:spcPct val="20000"/>
              </a:spcBef>
              <a:buChar char="•"/>
              <a:defRPr sz="2400">
                <a:solidFill>
                  <a:srgbClr val="004A99"/>
                </a:solidFill>
                <a:latin typeface="Arial" panose="020B0604020202020204" pitchFamily="34" charset="0"/>
              </a:defRPr>
            </a:lvl1pPr>
            <a:lvl2pPr marL="742950" indent="-285750" defTabSz="406400">
              <a:spcBef>
                <a:spcPct val="20000"/>
              </a:spcBef>
              <a:buChar char="•"/>
              <a:defRPr sz="2000" i="1">
                <a:solidFill>
                  <a:srgbClr val="004A99"/>
                </a:solidFill>
                <a:latin typeface="Arial" panose="020B0604020202020204" pitchFamily="34" charset="0"/>
              </a:defRPr>
            </a:lvl2pPr>
            <a:lvl3pPr marL="1143000" indent="-228600" defTabSz="406400">
              <a:spcBef>
                <a:spcPct val="20000"/>
              </a:spcBef>
              <a:defRPr>
                <a:solidFill>
                  <a:srgbClr val="004A99"/>
                </a:solidFill>
                <a:latin typeface="Arial" panose="020B0604020202020204" pitchFamily="34" charset="0"/>
              </a:defRPr>
            </a:lvl3pPr>
            <a:lvl4pPr marL="1600200" indent="-228600" defTabSz="4064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6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B1BDC925-72D5-48C8-AF02-FF2C68FE1B1F}" type="slidenum">
              <a:rPr lang="fr-FR" altLang="fr-FR" sz="1400" smtClean="0">
                <a:solidFill>
                  <a:srgbClr val="333399"/>
                </a:solidFill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5</a:t>
            </a:fld>
            <a:endParaRPr lang="fr-FR" altLang="fr-FR" sz="1400">
              <a:solidFill>
                <a:srgbClr val="33339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51720" y="225658"/>
            <a:ext cx="848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333399"/>
                </a:solidFill>
              </a:rPr>
              <a:t>Schéma fonctionnel des acteurs du dispositif CEE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21574" y="836712"/>
            <a:ext cx="7938015" cy="5199275"/>
            <a:chOff x="521574" y="836712"/>
            <a:chExt cx="7938015" cy="5199275"/>
          </a:xfrm>
        </p:grpSpPr>
        <p:pic>
          <p:nvPicPr>
            <p:cNvPr id="3789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948049"/>
              <a:ext cx="7920037" cy="508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21574" y="836712"/>
              <a:ext cx="288032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54814"/>
            <a:ext cx="8229600" cy="1143000"/>
          </a:xfrm>
        </p:spPr>
        <p:txBody>
          <a:bodyPr/>
          <a:lstStyle/>
          <a:p>
            <a:pPr algn="r"/>
            <a:r>
              <a:rPr lang="fr-FR" dirty="0"/>
              <a:t>Contexte &amp; réglementation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97814"/>
            <a:ext cx="9144000" cy="49835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/>
              <a:t>Les textes règlementaires traitant des opérations spécifiques </a:t>
            </a:r>
          </a:p>
          <a:p>
            <a:pPr marL="0" indent="0" algn="just">
              <a:buNone/>
            </a:pPr>
            <a:endParaRPr lang="fr-FR" sz="2000" b="1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sz="1800" b="1" dirty="0"/>
              <a:t>La version consolidée au 1er janvier 2020 après le décret n° 2017-1848 du 29 décembre 2017 </a:t>
            </a:r>
            <a:r>
              <a:rPr lang="fr-FR" sz="1800" dirty="0"/>
              <a:t>du code de l’énergie au travers des articles R.221-14; R.221-17; R.221-22 et R.221-23.</a:t>
            </a:r>
            <a:endParaRPr lang="fr-FR" sz="1800" b="1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sz="2000" b="1" dirty="0"/>
              <a:t>L’arrêté du 4 septembre 2014 (*) </a:t>
            </a:r>
            <a:r>
              <a:rPr lang="fr-FR" sz="2000" dirty="0"/>
              <a:t>fixant :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fr-FR" sz="1800" dirty="0"/>
              <a:t>la liste des éléments d’une demande de certificats d’économies d’énergie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fr-FR" sz="1800" dirty="0"/>
              <a:t>les documents à archiver par le demandeur </a:t>
            </a:r>
          </a:p>
          <a:p>
            <a:pPr marL="914400" lvl="2" indent="0" algn="just">
              <a:buNone/>
            </a:pPr>
            <a:r>
              <a:rPr lang="fr-FR" sz="1600" dirty="0"/>
              <a:t>(*) Version consolidée après l’arrêté du 29 décembre 2017 au travers des articles 3.1; 4; et annexe 4 (Composition d’une demande de certificats d ’économies relative à une opération spécifique)</a:t>
            </a:r>
          </a:p>
          <a:p>
            <a:pPr marL="914400" lvl="2" indent="0" algn="just">
              <a:buNone/>
            </a:pPr>
            <a:endParaRPr lang="fr-FR" sz="16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sz="2000" b="1" dirty="0"/>
              <a:t>L’Arrêté du 20 septembre 2019 modifiant l'arrêté du 29 décembre 2014 </a:t>
            </a:r>
            <a:r>
              <a:rPr lang="fr-FR" sz="2000" dirty="0"/>
              <a:t>relatif aux modalités d'application du dispositif des CEE </a:t>
            </a:r>
            <a:r>
              <a:rPr lang="fr-FR" sz="2000" dirty="0">
                <a:solidFill>
                  <a:srgbClr val="FF0000"/>
                </a:solidFill>
              </a:rPr>
              <a:t>et l'arrêté du 4 septembre 2014 fixant la liste des éléments d'une demande de CEE et les documents à archiver par le demandeur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8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54548"/>
              </p:ext>
            </p:extLst>
          </p:nvPr>
        </p:nvGraphicFramePr>
        <p:xfrm>
          <a:off x="684213" y="1478796"/>
          <a:ext cx="7848600" cy="237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627">
                  <a:extLst>
                    <a:ext uri="{9D8B030D-6E8A-4147-A177-3AD203B41FA5}">
                      <a16:colId xmlns:a16="http://schemas.microsoft.com/office/drawing/2014/main" val="2921420586"/>
                    </a:ext>
                  </a:extLst>
                </a:gridCol>
                <a:gridCol w="3528973">
                  <a:extLst>
                    <a:ext uri="{9D8B030D-6E8A-4147-A177-3AD203B41FA5}">
                      <a16:colId xmlns:a16="http://schemas.microsoft.com/office/drawing/2014/main" val="2934234224"/>
                    </a:ext>
                  </a:extLst>
                </a:gridCol>
              </a:tblGrid>
              <a:tr h="2629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DOSSIERS INSTRUITS EN 2</a:t>
                      </a:r>
                      <a:r>
                        <a:rPr lang="fr-FR" sz="1800" baseline="30000" dirty="0">
                          <a:effectLst/>
                        </a:rPr>
                        <a:t>nde</a:t>
                      </a:r>
                      <a:r>
                        <a:rPr lang="fr-FR" sz="1800" dirty="0">
                          <a:effectLst/>
                        </a:rPr>
                        <a:t> et 3</a:t>
                      </a:r>
                      <a:r>
                        <a:rPr lang="fr-FR" sz="1800" baseline="30000" dirty="0">
                          <a:effectLst/>
                        </a:rPr>
                        <a:t>ème</a:t>
                      </a:r>
                      <a:r>
                        <a:rPr lang="fr-FR" sz="1800" dirty="0">
                          <a:effectLst/>
                        </a:rPr>
                        <a:t> période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873760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Nombre de dossiers instruits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257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289580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effectLst/>
                        </a:rPr>
                        <a:t>Nombre de dossiers expertisés par l’ADEME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effectLst/>
                          <a:latin typeface="+mn-lt"/>
                          <a:ea typeface="+mn-ea"/>
                          <a:cs typeface="+mn-cs"/>
                        </a:rPr>
                        <a:t>Env. 1/3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41602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 total demandé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75 TWh cumac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60465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 expertisé par l’ADEME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35031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Volume total délivré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61 TWh cumac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94177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Ecart demandé/délivré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-19%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9222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Volume moyen délivré par dossier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238 </a:t>
                      </a:r>
                      <a:r>
                        <a:rPr lang="fr-FR" sz="1800" dirty="0" err="1">
                          <a:effectLst/>
                        </a:rPr>
                        <a:t>GWh</a:t>
                      </a:r>
                      <a:r>
                        <a:rPr lang="fr-FR" sz="1800" dirty="0">
                          <a:effectLst/>
                        </a:rPr>
                        <a:t> cumac/dossier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86868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91723"/>
              </p:ext>
            </p:extLst>
          </p:nvPr>
        </p:nvGraphicFramePr>
        <p:xfrm>
          <a:off x="684213" y="4155280"/>
          <a:ext cx="7848600" cy="12207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19627">
                  <a:extLst>
                    <a:ext uri="{9D8B030D-6E8A-4147-A177-3AD203B41FA5}">
                      <a16:colId xmlns:a16="http://schemas.microsoft.com/office/drawing/2014/main" val="3063439306"/>
                    </a:ext>
                  </a:extLst>
                </a:gridCol>
                <a:gridCol w="3528973">
                  <a:extLst>
                    <a:ext uri="{9D8B030D-6E8A-4147-A177-3AD203B41FA5}">
                      <a16:colId xmlns:a16="http://schemas.microsoft.com/office/drawing/2014/main" val="2911952735"/>
                    </a:ext>
                  </a:extLst>
                </a:gridCol>
              </a:tblGrid>
              <a:tr h="2629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DOSSIERS en P4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66864"/>
                  </a:ext>
                </a:extLst>
              </a:tr>
              <a:tr h="262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Dossiers en expertise ADEME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Environ 30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54222"/>
                  </a:ext>
                </a:extLst>
              </a:tr>
              <a:tr h="262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Volume total demandé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10,6 TWh cumac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46567"/>
                  </a:ext>
                </a:extLst>
              </a:tr>
              <a:tr h="262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Volume moyen par dossier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450 GWh cumac/dossier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10129"/>
                  </a:ext>
                </a:extLst>
              </a:tr>
            </a:tbl>
          </a:graphicData>
        </a:graphic>
      </p:graphicFrame>
      <p:sp>
        <p:nvSpPr>
          <p:cNvPr id="17" name="object 6"/>
          <p:cNvSpPr txBox="1">
            <a:spLocks/>
          </p:cNvSpPr>
          <p:nvPr/>
        </p:nvSpPr>
        <p:spPr>
          <a:xfrm>
            <a:off x="468021" y="676772"/>
            <a:ext cx="3899377" cy="725840"/>
          </a:xfrm>
          <a:prstGeom prst="rect">
            <a:avLst/>
          </a:prstGeom>
        </p:spPr>
        <p:txBody>
          <a:bodyPr vert="horz" wrap="square" lIns="0" tIns="10604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12700" marR="5080" indent="15875" algn="l">
              <a:lnSpc>
                <a:spcPts val="5830"/>
              </a:lnSpc>
              <a:spcBef>
                <a:spcPts val="835"/>
              </a:spcBef>
              <a:tabLst>
                <a:tab pos="3411220" algn="l"/>
              </a:tabLst>
            </a:pPr>
            <a:r>
              <a:rPr lang="fr-FR" sz="1800" dirty="0">
                <a:solidFill>
                  <a:srgbClr val="D67D24"/>
                </a:solidFill>
                <a:latin typeface="+mn-lt"/>
                <a:ea typeface="+mn-ea"/>
                <a:cs typeface="+mn-cs"/>
              </a:rPr>
              <a:t>      Données générales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4" y="942289"/>
            <a:ext cx="304800" cy="333375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914400" y="254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Bilan des opérations spécifiques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96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/>
          <p:cNvSpPr txBox="1">
            <a:spLocks/>
          </p:cNvSpPr>
          <p:nvPr/>
        </p:nvSpPr>
        <p:spPr>
          <a:xfrm>
            <a:off x="714145" y="901932"/>
            <a:ext cx="5832645" cy="7437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12700" marR="5080" indent="15875" algn="l">
              <a:lnSpc>
                <a:spcPts val="5830"/>
              </a:lnSpc>
              <a:spcBef>
                <a:spcPts val="835"/>
              </a:spcBef>
              <a:tabLst>
                <a:tab pos="3411220" algn="l"/>
              </a:tabLst>
            </a:pPr>
            <a:r>
              <a:rPr lang="fr-FR" sz="1800" dirty="0">
                <a:solidFill>
                  <a:srgbClr val="D67D24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altLang="fr-FR" sz="1800" dirty="0">
                <a:solidFill>
                  <a:srgbClr val="D67D24"/>
                </a:solidFill>
                <a:latin typeface="+mn-lt"/>
                <a:ea typeface="+mn-ea"/>
                <a:cs typeface="+mn-cs"/>
              </a:rPr>
              <a:t>Opérations spécifiques instruites par l’ADEME en P3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65" y="1252691"/>
            <a:ext cx="304800" cy="333375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914400" y="254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Bilan des opérations spécifiques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8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73224" y="1556792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31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1720" y="1556792"/>
            <a:ext cx="65980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Dossiers industrie instruits par ADEME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798" y="2708920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70%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294" y="2708920"/>
            <a:ext cx="65980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Des dossiers industrie font l’objet de demandes de compléments techniques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4278" y="3861048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30%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42774" y="3861048"/>
            <a:ext cx="65980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Des dossiers reçoivent un avis positif sans </a:t>
            </a:r>
            <a:r>
              <a:rPr lang="fr-FR" dirty="0" err="1">
                <a:solidFill>
                  <a:schemeClr val="tx1"/>
                </a:solidFill>
              </a:rPr>
              <a:t>re</a:t>
            </a:r>
            <a:r>
              <a:rPr lang="fr-FR" dirty="0">
                <a:solidFill>
                  <a:schemeClr val="tx1"/>
                </a:solidFill>
              </a:rPr>
              <a:t>-calcul du gain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4278" y="5011256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30%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2774" y="5011256"/>
            <a:ext cx="65980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Baisse moyenne du montant </a:t>
            </a:r>
            <a:r>
              <a:rPr lang="fr-FR" dirty="0" err="1">
                <a:solidFill>
                  <a:schemeClr val="tx1"/>
                </a:solidFill>
              </a:rPr>
              <a:t>kWhcumac</a:t>
            </a:r>
            <a:r>
              <a:rPr lang="fr-FR" dirty="0">
                <a:solidFill>
                  <a:schemeClr val="tx1"/>
                </a:solidFill>
              </a:rPr>
              <a:t> des dossiers avec </a:t>
            </a:r>
            <a:r>
              <a:rPr lang="fr-FR" dirty="0" err="1">
                <a:solidFill>
                  <a:schemeClr val="tx1"/>
                </a:solidFill>
              </a:rPr>
              <a:t>recalcul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6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914400" y="254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Les acteurs du dispositif CEE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59831655"/>
              </p:ext>
            </p:extLst>
          </p:nvPr>
        </p:nvGraphicFramePr>
        <p:xfrm>
          <a:off x="2915816" y="2420888"/>
          <a:ext cx="3381190" cy="226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uble flèche horizontale 6"/>
          <p:cNvSpPr/>
          <p:nvPr/>
        </p:nvSpPr>
        <p:spPr>
          <a:xfrm>
            <a:off x="2351055" y="4183761"/>
            <a:ext cx="531629" cy="278723"/>
          </a:xfrm>
          <a:prstGeom prst="leftRightArrow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914399" y="3923332"/>
            <a:ext cx="1403523" cy="763781"/>
          </a:xfrm>
          <a:prstGeom prst="roundRect">
            <a:avLst/>
          </a:prstGeom>
          <a:solidFill>
            <a:srgbClr val="3BA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Groupes d’experts</a:t>
            </a:r>
          </a:p>
        </p:txBody>
      </p:sp>
      <p:sp>
        <p:nvSpPr>
          <p:cNvPr id="3" name="Ellipse 2"/>
          <p:cNvSpPr/>
          <p:nvPr/>
        </p:nvSpPr>
        <p:spPr>
          <a:xfrm rot="2518802">
            <a:off x="3406018" y="2528889"/>
            <a:ext cx="3321918" cy="1984778"/>
          </a:xfrm>
          <a:prstGeom prst="ellipse">
            <a:avLst/>
          </a:prstGeom>
          <a:noFill/>
          <a:ln>
            <a:solidFill>
              <a:srgbClr val="D67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12413" y="3184668"/>
            <a:ext cx="1371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D67D24"/>
                </a:solidFill>
              </a:rPr>
              <a:t>Acteurs clés des opérations spécifiques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965479" y="3941231"/>
            <a:ext cx="1403523" cy="763781"/>
          </a:xfrm>
          <a:prstGeom prst="roundRect">
            <a:avLst/>
          </a:prstGeom>
          <a:solidFill>
            <a:srgbClr val="3BA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OBLIGES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448251"/>
            <a:ext cx="3600400" cy="365125"/>
          </a:xfrm>
        </p:spPr>
        <p:txBody>
          <a:bodyPr/>
          <a:lstStyle/>
          <a:p>
            <a:r>
              <a:rPr lang="fr-FR"/>
              <a:t>Atelier CEE Opérations spécifiques 13-11-2018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E50-95F7-4338-BAA2-2429404CE2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98611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SLIDE CLUB C2E AT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D348EB506454486D59A3D37BCBB36" ma:contentTypeVersion="13" ma:contentTypeDescription="Crée un document." ma:contentTypeScope="" ma:versionID="1108c1ce33fab2401e124d30d8579d8c">
  <xsd:schema xmlns:xsd="http://www.w3.org/2001/XMLSchema" xmlns:xs="http://www.w3.org/2001/XMLSchema" xmlns:p="http://schemas.microsoft.com/office/2006/metadata/properties" xmlns:ns2="4a129daa-3c23-4f20-a02e-b0493d44d699" xmlns:ns3="6d9b4f6d-65b2-4b4e-940c-7dc67802159a" targetNamespace="http://schemas.microsoft.com/office/2006/metadata/properties" ma:root="true" ma:fieldsID="45155df93217528965af415dbad86033" ns2:_="" ns3:_="">
    <xsd:import namespace="4a129daa-3c23-4f20-a02e-b0493d44d699"/>
    <xsd:import namespace="6d9b4f6d-65b2-4b4e-940c-7dc6780215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29daa-3c23-4f20-a02e-b0493d44d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b4f6d-65b2-4b4e-940c-7dc6780215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2D2AF-CFBA-4CBF-9128-8FD9A22C5392}"/>
</file>

<file path=customXml/itemProps2.xml><?xml version="1.0" encoding="utf-8"?>
<ds:datastoreItem xmlns:ds="http://schemas.openxmlformats.org/officeDocument/2006/customXml" ds:itemID="{DE5157D1-171A-4441-9361-C711DD7C3E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4F2D57-CCD3-4512-925E-E1DBD751BD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SLIDE CLUB C2E ATEE</Template>
  <TotalTime>2741</TotalTime>
  <Words>2594</Words>
  <Application>Microsoft Office PowerPoint</Application>
  <PresentationFormat>Affichage à l'écran (4:3)</PresentationFormat>
  <Paragraphs>415</Paragraphs>
  <Slides>45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Calibri,Bold</vt:lpstr>
      <vt:lpstr>Courier New</vt:lpstr>
      <vt:lpstr>Myriad Pro</vt:lpstr>
      <vt:lpstr>SourceSansPro-Light</vt:lpstr>
      <vt:lpstr>Times New Roman</vt:lpstr>
      <vt:lpstr>Trebuchet MS</vt:lpstr>
      <vt:lpstr>Wingdings</vt:lpstr>
      <vt:lpstr>MASQUE SLIDE CLUB C2E ATEE</vt:lpstr>
      <vt:lpstr>  Montage (instruction) des opérations CEE spécifiques :  Guide pour les industriels </vt:lpstr>
      <vt:lpstr>Les points clés abordés</vt:lpstr>
      <vt:lpstr>Objectif</vt:lpstr>
      <vt:lpstr>Présentation PowerPoint</vt:lpstr>
      <vt:lpstr>Présentation PowerPoint</vt:lpstr>
      <vt:lpstr>Contexte &amp; réglementation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L’équipe ADEME (secteur industrie)</vt:lpstr>
      <vt:lpstr>Présentation PowerPoint</vt:lpstr>
      <vt:lpstr>Constituer un dossier spécifique</vt:lpstr>
      <vt:lpstr>Les grandes étapes</vt:lpstr>
      <vt:lpstr>Constituer un dossier spécifique</vt:lpstr>
      <vt:lpstr>Composante administrative</vt:lpstr>
      <vt:lpstr>Composante technique</vt:lpstr>
      <vt:lpstr>GUIDE</vt:lpstr>
      <vt:lpstr>Description du contexte et l’activité du site</vt:lpstr>
      <vt:lpstr>Exemple</vt:lpstr>
      <vt:lpstr>Description de l’opération</vt:lpstr>
      <vt:lpstr>Comment établir la situation initiale?</vt:lpstr>
      <vt:lpstr>Comment déterminer la situation de référence?</vt:lpstr>
      <vt:lpstr>Comment déterminer la situation de référence?</vt:lpstr>
      <vt:lpstr>Présentation PowerPoint</vt:lpstr>
      <vt:lpstr>Liste des BREF</vt:lpstr>
      <vt:lpstr>Présentation PowerPoint</vt:lpstr>
      <vt:lpstr>Comment déterminer la situation de référence?</vt:lpstr>
      <vt:lpstr>Un exemple de construction de situation de référence à partir de données de production</vt:lpstr>
      <vt:lpstr>Comment déterminer la situation de référence?</vt:lpstr>
      <vt:lpstr>Comment déterminer la situation prévisionnelle après l’opération?</vt:lpstr>
      <vt:lpstr>Comment calculer le gain énergétique</vt:lpstr>
      <vt:lpstr>Comment calculer le gain GES</vt:lpstr>
      <vt:lpstr>Durée de vie et montant kWh cumac</vt:lpstr>
      <vt:lpstr>Comment calculer le temps de retour brut de l’opération?</vt:lpstr>
      <vt:lpstr>LES SPECIFICITES LIEES A ETS</vt:lpstr>
      <vt:lpstr>LES SPECIFICITES LIEES A ETS</vt:lpstr>
      <vt:lpstr>LES SPECIFICITES LIEES A ETS</vt:lpstr>
      <vt:lpstr>TRB doit être &gt; 3 ans  Dans le calcul économique, la valorisation du C02 économisée doit être pris en compte:  9,54 €/t CO2e pour les opérations engagées en 2019 ; 22,41 €/t CO2e pour celles engagées en 2020 ; 24,43 €/t CO2e pour celles engagées en 2021 ; 36,24 €/t CO2e pour celles engagées en 2022.   Toutes les infos : cf. Arrêté du 20 septembre 2019 modifiant l'arrêté du 29 décembre 2014 </vt:lpstr>
      <vt:lpstr>ECHANGES</vt:lpstr>
      <vt:lpstr>Les points à retenir</vt:lpstr>
      <vt:lpstr> Communication </vt:lpstr>
      <vt:lpstr> Communication 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P.cottura</dc:creator>
  <cp:lastModifiedBy>CHEDIN Grégory</cp:lastModifiedBy>
  <cp:revision>148</cp:revision>
  <dcterms:created xsi:type="dcterms:W3CDTF">2017-12-19T14:23:19Z</dcterms:created>
  <dcterms:modified xsi:type="dcterms:W3CDTF">2022-03-28T09:48:44Z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0x0101008B3D348EB506454486D59A3D37BCBB36</vt:lpwstr>
  </property>
</Properties>
</file>